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83"/>
  </p:notesMasterIdLst>
  <p:sldIdLst>
    <p:sldId id="309" r:id="rId5"/>
    <p:sldId id="316" r:id="rId6"/>
    <p:sldId id="317" r:id="rId7"/>
    <p:sldId id="437" r:id="rId8"/>
    <p:sldId id="443" r:id="rId9"/>
    <p:sldId id="340" r:id="rId10"/>
    <p:sldId id="341" r:id="rId11"/>
    <p:sldId id="342" r:id="rId12"/>
    <p:sldId id="318" r:id="rId13"/>
    <p:sldId id="446" r:id="rId14"/>
    <p:sldId id="439" r:id="rId15"/>
    <p:sldId id="444" r:id="rId16"/>
    <p:sldId id="445" r:id="rId17"/>
    <p:sldId id="438" r:id="rId18"/>
    <p:sldId id="440" r:id="rId19"/>
    <p:sldId id="441" r:id="rId20"/>
    <p:sldId id="392" r:id="rId21"/>
    <p:sldId id="393" r:id="rId22"/>
    <p:sldId id="319" r:id="rId23"/>
    <p:sldId id="320" r:id="rId24"/>
    <p:sldId id="344" r:id="rId25"/>
    <p:sldId id="345" r:id="rId26"/>
    <p:sldId id="327" r:id="rId27"/>
    <p:sldId id="328" r:id="rId28"/>
    <p:sldId id="381" r:id="rId29"/>
    <p:sldId id="329" r:id="rId30"/>
    <p:sldId id="330" r:id="rId31"/>
    <p:sldId id="394" r:id="rId32"/>
    <p:sldId id="395" r:id="rId33"/>
    <p:sldId id="391" r:id="rId34"/>
    <p:sldId id="398" r:id="rId35"/>
    <p:sldId id="396" r:id="rId36"/>
    <p:sldId id="397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47" r:id="rId45"/>
    <p:sldId id="407" r:id="rId46"/>
    <p:sldId id="408" r:id="rId47"/>
    <p:sldId id="409" r:id="rId48"/>
    <p:sldId id="410" r:id="rId49"/>
    <p:sldId id="448" r:id="rId50"/>
    <p:sldId id="411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383" r:id="rId66"/>
    <p:sldId id="38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2" r:id="rId75"/>
    <p:sldId id="371" r:id="rId76"/>
    <p:sldId id="370" r:id="rId77"/>
    <p:sldId id="376" r:id="rId78"/>
    <p:sldId id="375" r:id="rId79"/>
    <p:sldId id="377" r:id="rId80"/>
    <p:sldId id="374" r:id="rId81"/>
    <p:sldId id="378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40">
          <p15:clr>
            <a:srgbClr val="A4A3A4"/>
          </p15:clr>
        </p15:guide>
        <p15:guide id="3" pos="1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DF"/>
    <a:srgbClr val="E7FAFD"/>
    <a:srgbClr val="66FFCC"/>
    <a:srgbClr val="E8FCFE"/>
    <a:srgbClr val="663300"/>
    <a:srgbClr val="85FFD6"/>
    <a:srgbClr val="53FFC6"/>
    <a:srgbClr val="2750AB"/>
    <a:srgbClr val="002C78"/>
    <a:srgbClr val="21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86" autoAdjust="0"/>
    <p:restoredTop sz="93692" autoAdjust="0"/>
  </p:normalViewPr>
  <p:slideViewPr>
    <p:cSldViewPr>
      <p:cViewPr>
        <p:scale>
          <a:sx n="100" d="100"/>
          <a:sy n="100" d="100"/>
        </p:scale>
        <p:origin x="912" y="144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2CFD1-9D36-4A12-97B2-C0EADFEB859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FB4CF0-CCAD-4A2E-B3F9-EAB51EAFC087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800" noProof="0" dirty="0" smtClean="0"/>
            <a:t>Метод состоит из двух частей:</a:t>
          </a:r>
          <a:endParaRPr lang="ru-RU" sz="1800" noProof="0" dirty="0"/>
        </a:p>
      </dgm:t>
    </dgm:pt>
    <dgm:pt modelId="{49D4B28A-15E3-4739-B61D-9FE827EC2F86}" type="parTrans" cxnId="{D02D523F-051E-4474-8448-0E023DF35A25}">
      <dgm:prSet/>
      <dgm:spPr/>
      <dgm:t>
        <a:bodyPr/>
        <a:lstStyle/>
        <a:p>
          <a:endParaRPr lang="ru-RU"/>
        </a:p>
      </dgm:t>
    </dgm:pt>
    <dgm:pt modelId="{54868B31-EF6A-4C19-8223-03D084338A08}" type="sibTrans" cxnId="{D02D523F-051E-4474-8448-0E023DF35A25}">
      <dgm:prSet/>
      <dgm:spPr/>
      <dgm:t>
        <a:bodyPr/>
        <a:lstStyle/>
        <a:p>
          <a:endParaRPr lang="ru-RU"/>
        </a:p>
      </dgm:t>
    </dgm:pt>
    <dgm:pt modelId="{225EDB1E-9CB4-4A4F-8B2B-067B78D899DF}">
      <dgm:prSet custT="1"/>
      <dgm:spPr/>
      <dgm:t>
        <a:bodyPr/>
        <a:lstStyle/>
        <a:p>
          <a:r>
            <a:rPr lang="ru-RU" sz="1800" noProof="0" dirty="0" smtClean="0"/>
            <a:t>Заголовок метода (имя, параметры, возвращаемый тип, модификаторы)</a:t>
          </a:r>
          <a:endParaRPr lang="ru-RU" sz="1800" noProof="0" dirty="0"/>
        </a:p>
      </dgm:t>
    </dgm:pt>
    <dgm:pt modelId="{9232009F-DC42-4AA4-9D25-535878934460}" type="parTrans" cxnId="{543654B3-B769-4A8D-B4C2-CED7A5DC9161}">
      <dgm:prSet/>
      <dgm:spPr/>
      <dgm:t>
        <a:bodyPr/>
        <a:lstStyle/>
        <a:p>
          <a:endParaRPr lang="ru-RU"/>
        </a:p>
      </dgm:t>
    </dgm:pt>
    <dgm:pt modelId="{C0DC0C5B-6B0B-463A-89B5-7E9D09D85193}" type="sibTrans" cxnId="{543654B3-B769-4A8D-B4C2-CED7A5DC9161}">
      <dgm:prSet/>
      <dgm:spPr/>
      <dgm:t>
        <a:bodyPr/>
        <a:lstStyle/>
        <a:p>
          <a:endParaRPr lang="ru-RU"/>
        </a:p>
      </dgm:t>
    </dgm:pt>
    <dgm:pt modelId="{ECA16294-3CED-44AB-A7AE-4263359157EB}">
      <dgm:prSet custT="1"/>
      <dgm:spPr/>
      <dgm:t>
        <a:bodyPr/>
        <a:lstStyle/>
        <a:p>
          <a:r>
            <a:rPr lang="ru-RU" sz="1800" noProof="0" dirty="0" smtClean="0"/>
            <a:t>Тело метода (код)</a:t>
          </a:r>
          <a:endParaRPr lang="ru-RU" sz="1800" noProof="0" dirty="0"/>
        </a:p>
      </dgm:t>
    </dgm:pt>
    <dgm:pt modelId="{9B8D1A26-90ED-439A-939E-021AF78FEADB}" type="parTrans" cxnId="{BAEB8CB2-C3D8-47D3-AC57-DF1A2A11A303}">
      <dgm:prSet/>
      <dgm:spPr/>
      <dgm:t>
        <a:bodyPr/>
        <a:lstStyle/>
        <a:p>
          <a:endParaRPr lang="ru-RU"/>
        </a:p>
      </dgm:t>
    </dgm:pt>
    <dgm:pt modelId="{60DD08D7-9276-4C05-8F7E-1EC320BD4BDE}" type="sibTrans" cxnId="{BAEB8CB2-C3D8-47D3-AC57-DF1A2A11A303}">
      <dgm:prSet/>
      <dgm:spPr/>
      <dgm:t>
        <a:bodyPr/>
        <a:lstStyle/>
        <a:p>
          <a:endParaRPr lang="ru-RU"/>
        </a:p>
      </dgm:t>
    </dgm:pt>
    <dgm:pt modelId="{17A220DC-C701-4563-BB19-B1A51A11FB31}" type="pres">
      <dgm:prSet presAssocID="{1652CFD1-9D36-4A12-97B2-C0EADFEB859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E8BF696-15E7-4870-B645-A7DBA90FCE2E}" type="pres">
      <dgm:prSet presAssocID="{8AFB4CF0-CCAD-4A2E-B3F9-EAB51EAFC087}" presName="parentText" presStyleLbl="node1" presStyleIdx="0" presStyleCnt="3" custScaleX="40950" custScaleY="63160" custLinFactY="-72014" custLinFactNeighborX="-32382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C3A34A-2554-4720-901A-2DDEA965C987}" type="pres">
      <dgm:prSet presAssocID="{54868B31-EF6A-4C19-8223-03D084338A08}" presName="spacer" presStyleCnt="0"/>
      <dgm:spPr/>
    </dgm:pt>
    <dgm:pt modelId="{D4A41E01-21C1-465B-977E-BFBCE4447739}" type="pres">
      <dgm:prSet presAssocID="{225EDB1E-9CB4-4A4F-8B2B-067B78D899D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1C0824-A92E-4ADB-8904-AF8AA80CAA52}" type="pres">
      <dgm:prSet presAssocID="{C0DC0C5B-6B0B-463A-89B5-7E9D09D85193}" presName="spacer" presStyleCnt="0"/>
      <dgm:spPr/>
    </dgm:pt>
    <dgm:pt modelId="{98DE1433-66E9-4963-8092-D1F98B099001}" type="pres">
      <dgm:prSet presAssocID="{ECA16294-3CED-44AB-A7AE-4263359157E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443CE2-6768-4A9A-A921-C3B35C4C855B}" type="presOf" srcId="{8AFB4CF0-CCAD-4A2E-B3F9-EAB51EAFC087}" destId="{DE8BF696-15E7-4870-B645-A7DBA90FCE2E}" srcOrd="0" destOrd="0" presId="urn:microsoft.com/office/officeart/2005/8/layout/vList2"/>
    <dgm:cxn modelId="{543654B3-B769-4A8D-B4C2-CED7A5DC9161}" srcId="{1652CFD1-9D36-4A12-97B2-C0EADFEB8593}" destId="{225EDB1E-9CB4-4A4F-8B2B-067B78D899DF}" srcOrd="1" destOrd="0" parTransId="{9232009F-DC42-4AA4-9D25-535878934460}" sibTransId="{C0DC0C5B-6B0B-463A-89B5-7E9D09D85193}"/>
    <dgm:cxn modelId="{D02D523F-051E-4474-8448-0E023DF35A25}" srcId="{1652CFD1-9D36-4A12-97B2-C0EADFEB8593}" destId="{8AFB4CF0-CCAD-4A2E-B3F9-EAB51EAFC087}" srcOrd="0" destOrd="0" parTransId="{49D4B28A-15E3-4739-B61D-9FE827EC2F86}" sibTransId="{54868B31-EF6A-4C19-8223-03D084338A08}"/>
    <dgm:cxn modelId="{3824A19F-0F7A-431B-B280-322B8CA68245}" type="presOf" srcId="{ECA16294-3CED-44AB-A7AE-4263359157EB}" destId="{98DE1433-66E9-4963-8092-D1F98B099001}" srcOrd="0" destOrd="0" presId="urn:microsoft.com/office/officeart/2005/8/layout/vList2"/>
    <dgm:cxn modelId="{E72C4334-F983-4085-9E09-8840299647DA}" type="presOf" srcId="{1652CFD1-9D36-4A12-97B2-C0EADFEB8593}" destId="{17A220DC-C701-4563-BB19-B1A51A11FB31}" srcOrd="0" destOrd="0" presId="urn:microsoft.com/office/officeart/2005/8/layout/vList2"/>
    <dgm:cxn modelId="{7C9012EA-D6C1-4A48-8FA6-569C745F045D}" type="presOf" srcId="{225EDB1E-9CB4-4A4F-8B2B-067B78D899DF}" destId="{D4A41E01-21C1-465B-977E-BFBCE4447739}" srcOrd="0" destOrd="0" presId="urn:microsoft.com/office/officeart/2005/8/layout/vList2"/>
    <dgm:cxn modelId="{BAEB8CB2-C3D8-47D3-AC57-DF1A2A11A303}" srcId="{1652CFD1-9D36-4A12-97B2-C0EADFEB8593}" destId="{ECA16294-3CED-44AB-A7AE-4263359157EB}" srcOrd="2" destOrd="0" parTransId="{9B8D1A26-90ED-439A-939E-021AF78FEADB}" sibTransId="{60DD08D7-9276-4C05-8F7E-1EC320BD4BDE}"/>
    <dgm:cxn modelId="{85CEE233-6C6C-4EF7-B7BC-D80BAA886531}" type="presParOf" srcId="{17A220DC-C701-4563-BB19-B1A51A11FB31}" destId="{DE8BF696-15E7-4870-B645-A7DBA90FCE2E}" srcOrd="0" destOrd="0" presId="urn:microsoft.com/office/officeart/2005/8/layout/vList2"/>
    <dgm:cxn modelId="{642B894D-F664-4F53-B0AA-DCD322CDA515}" type="presParOf" srcId="{17A220DC-C701-4563-BB19-B1A51A11FB31}" destId="{ADC3A34A-2554-4720-901A-2DDEA965C987}" srcOrd="1" destOrd="0" presId="urn:microsoft.com/office/officeart/2005/8/layout/vList2"/>
    <dgm:cxn modelId="{8C8D9D17-43B0-4FBF-BFAF-803D61252312}" type="presParOf" srcId="{17A220DC-C701-4563-BB19-B1A51A11FB31}" destId="{D4A41E01-21C1-465B-977E-BFBCE4447739}" srcOrd="2" destOrd="0" presId="urn:microsoft.com/office/officeart/2005/8/layout/vList2"/>
    <dgm:cxn modelId="{536C2F9F-F4BF-46E0-8174-FDF6140ADE3D}" type="presParOf" srcId="{17A220DC-C701-4563-BB19-B1A51A11FB31}" destId="{531C0824-A92E-4ADB-8904-AF8AA80CAA52}" srcOrd="3" destOrd="0" presId="urn:microsoft.com/office/officeart/2005/8/layout/vList2"/>
    <dgm:cxn modelId="{3F6A3AC1-966E-49D3-AB2C-EC29AD7FE1CF}" type="presParOf" srcId="{17A220DC-C701-4563-BB19-B1A51A11FB31}" destId="{98DE1433-66E9-4963-8092-D1F98B09900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52CFD1-9D36-4A12-97B2-C0EADFEB859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FB4CF0-CCAD-4A2E-B3F9-EAB51EAFC087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ru-RU" sz="1800" b="1" i="0" noProof="0" dirty="0" smtClean="0"/>
            <a:t>Именование методов</a:t>
          </a:r>
          <a:endParaRPr lang="ru-RU" sz="1800" i="0" noProof="0" dirty="0"/>
        </a:p>
      </dgm:t>
    </dgm:pt>
    <dgm:pt modelId="{49D4B28A-15E3-4739-B61D-9FE827EC2F86}" type="parTrans" cxnId="{D02D523F-051E-4474-8448-0E023DF35A25}">
      <dgm:prSet/>
      <dgm:spPr/>
      <dgm:t>
        <a:bodyPr/>
        <a:lstStyle/>
        <a:p>
          <a:endParaRPr lang="ru-RU"/>
        </a:p>
      </dgm:t>
    </dgm:pt>
    <dgm:pt modelId="{54868B31-EF6A-4C19-8223-03D084338A08}" type="sibTrans" cxnId="{D02D523F-051E-4474-8448-0E023DF35A25}">
      <dgm:prSet/>
      <dgm:spPr/>
      <dgm:t>
        <a:bodyPr/>
        <a:lstStyle/>
        <a:p>
          <a:endParaRPr lang="ru-RU"/>
        </a:p>
      </dgm:t>
    </dgm:pt>
    <dgm:pt modelId="{D508916A-FE9A-44E4-B4D6-43B38E563F2A}">
      <dgm:prSet custT="1"/>
      <dgm:spPr/>
      <dgm:t>
        <a:bodyPr/>
        <a:lstStyle/>
        <a:p>
          <a:pPr algn="just"/>
          <a:r>
            <a:rPr lang="ru-RU" sz="1800" i="0" noProof="0" dirty="0" smtClean="0"/>
            <a:t>Использование соглашения именования методов «Pascal </a:t>
          </a:r>
          <a:r>
            <a:rPr lang="ru-RU" sz="1800" i="0" noProof="0" dirty="0" err="1" smtClean="0"/>
            <a:t>case</a:t>
          </a:r>
          <a:r>
            <a:rPr lang="ru-RU" sz="1800" i="0" noProof="0" dirty="0" smtClean="0"/>
            <a:t>» (</a:t>
          </a:r>
          <a:r>
            <a:rPr lang="en-US" sz="1800" dirty="0" smtClean="0"/>
            <a:t>Pascal naming convention</a:t>
          </a:r>
          <a:r>
            <a:rPr lang="ru-RU" sz="1800" i="0" noProof="0" dirty="0" smtClean="0"/>
            <a:t>). Не рекомендуется начинать имена методов с символа подчеркивания или строчной буквы</a:t>
          </a:r>
          <a:endParaRPr lang="ru-RU" sz="1800" i="0" noProof="0" dirty="0"/>
        </a:p>
      </dgm:t>
    </dgm:pt>
    <dgm:pt modelId="{617D37D8-200D-4AEC-9234-54B26C8330AB}" type="parTrans" cxnId="{A6594361-AC54-4181-B4AA-1456599DA853}">
      <dgm:prSet/>
      <dgm:spPr/>
      <dgm:t>
        <a:bodyPr/>
        <a:lstStyle/>
        <a:p>
          <a:endParaRPr lang="ru-RU"/>
        </a:p>
      </dgm:t>
    </dgm:pt>
    <dgm:pt modelId="{E5A11FEC-48EF-47E4-93F1-25AE97F7BB62}" type="sibTrans" cxnId="{A6594361-AC54-4181-B4AA-1456599DA853}">
      <dgm:prSet/>
      <dgm:spPr/>
      <dgm:t>
        <a:bodyPr/>
        <a:lstStyle/>
        <a:p>
          <a:endParaRPr lang="ru-RU"/>
        </a:p>
      </dgm:t>
    </dgm:pt>
    <dgm:pt modelId="{225EDB1E-9CB4-4A4F-8B2B-067B78D899DF}">
      <dgm:prSet custT="1"/>
      <dgm:spPr/>
      <dgm:t>
        <a:bodyPr/>
        <a:lstStyle/>
        <a:p>
          <a:pPr algn="just"/>
          <a:r>
            <a:rPr lang="ru-RU" sz="1800" i="0" noProof="0" dirty="0" smtClean="0"/>
            <a:t>Использование при именовании глаголы или словосочетания помогает другим разработчикам понять назначениие кода</a:t>
          </a:r>
          <a:endParaRPr lang="ru-RU" sz="1800" i="0" noProof="0" dirty="0"/>
        </a:p>
      </dgm:t>
    </dgm:pt>
    <dgm:pt modelId="{C0DC0C5B-6B0B-463A-89B5-7E9D09D85193}" type="sibTrans" cxnId="{543654B3-B769-4A8D-B4C2-CED7A5DC9161}">
      <dgm:prSet/>
      <dgm:spPr/>
      <dgm:t>
        <a:bodyPr/>
        <a:lstStyle/>
        <a:p>
          <a:endParaRPr lang="ru-RU"/>
        </a:p>
      </dgm:t>
    </dgm:pt>
    <dgm:pt modelId="{9232009F-DC42-4AA4-9D25-535878934460}" type="parTrans" cxnId="{543654B3-B769-4A8D-B4C2-CED7A5DC9161}">
      <dgm:prSet/>
      <dgm:spPr/>
      <dgm:t>
        <a:bodyPr/>
        <a:lstStyle/>
        <a:p>
          <a:endParaRPr lang="ru-RU"/>
        </a:p>
      </dgm:t>
    </dgm:pt>
    <dgm:pt modelId="{17A220DC-C701-4563-BB19-B1A51A11FB31}" type="pres">
      <dgm:prSet presAssocID="{1652CFD1-9D36-4A12-97B2-C0EADFEB859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E8BF696-15E7-4870-B645-A7DBA90FCE2E}" type="pres">
      <dgm:prSet presAssocID="{8AFB4CF0-CCAD-4A2E-B3F9-EAB51EAFC087}" presName="parentText" presStyleLbl="node1" presStyleIdx="0" presStyleCnt="3" custScaleX="34694" custScaleY="83643" custLinFactNeighborX="-32653" custLinFactNeighborY="-704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C3A34A-2554-4720-901A-2DDEA965C987}" type="pres">
      <dgm:prSet presAssocID="{54868B31-EF6A-4C19-8223-03D084338A08}" presName="spacer" presStyleCnt="0"/>
      <dgm:spPr/>
    </dgm:pt>
    <dgm:pt modelId="{D4A41E01-21C1-465B-977E-BFBCE4447739}" type="pres">
      <dgm:prSet presAssocID="{225EDB1E-9CB4-4A4F-8B2B-067B78D899D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1C0824-A92E-4ADB-8904-AF8AA80CAA52}" type="pres">
      <dgm:prSet presAssocID="{C0DC0C5B-6B0B-463A-89B5-7E9D09D85193}" presName="spacer" presStyleCnt="0"/>
      <dgm:spPr/>
    </dgm:pt>
    <dgm:pt modelId="{9509E40A-8D8F-44BC-A122-AA8F14A427CE}" type="pres">
      <dgm:prSet presAssocID="{D508916A-FE9A-44E4-B4D6-43B38E563F2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6594361-AC54-4181-B4AA-1456599DA853}" srcId="{1652CFD1-9D36-4A12-97B2-C0EADFEB8593}" destId="{D508916A-FE9A-44E4-B4D6-43B38E563F2A}" srcOrd="2" destOrd="0" parTransId="{617D37D8-200D-4AEC-9234-54B26C8330AB}" sibTransId="{E5A11FEC-48EF-47E4-93F1-25AE97F7BB62}"/>
    <dgm:cxn modelId="{543654B3-B769-4A8D-B4C2-CED7A5DC9161}" srcId="{1652CFD1-9D36-4A12-97B2-C0EADFEB8593}" destId="{225EDB1E-9CB4-4A4F-8B2B-067B78D899DF}" srcOrd="1" destOrd="0" parTransId="{9232009F-DC42-4AA4-9D25-535878934460}" sibTransId="{C0DC0C5B-6B0B-463A-89B5-7E9D09D85193}"/>
    <dgm:cxn modelId="{CEB91A96-5B4B-4058-9E72-41FBDD5A5C55}" type="presOf" srcId="{1652CFD1-9D36-4A12-97B2-C0EADFEB8593}" destId="{17A220DC-C701-4563-BB19-B1A51A11FB31}" srcOrd="0" destOrd="0" presId="urn:microsoft.com/office/officeart/2005/8/layout/vList2"/>
    <dgm:cxn modelId="{D02D523F-051E-4474-8448-0E023DF35A25}" srcId="{1652CFD1-9D36-4A12-97B2-C0EADFEB8593}" destId="{8AFB4CF0-CCAD-4A2E-B3F9-EAB51EAFC087}" srcOrd="0" destOrd="0" parTransId="{49D4B28A-15E3-4739-B61D-9FE827EC2F86}" sibTransId="{54868B31-EF6A-4C19-8223-03D084338A08}"/>
    <dgm:cxn modelId="{93B9B30E-EA0B-4E52-8E52-BD2AF852990A}" type="presOf" srcId="{225EDB1E-9CB4-4A4F-8B2B-067B78D899DF}" destId="{D4A41E01-21C1-465B-977E-BFBCE4447739}" srcOrd="0" destOrd="0" presId="urn:microsoft.com/office/officeart/2005/8/layout/vList2"/>
    <dgm:cxn modelId="{249CEFFA-B33E-4E45-BF2A-7C36C522421B}" type="presOf" srcId="{8AFB4CF0-CCAD-4A2E-B3F9-EAB51EAFC087}" destId="{DE8BF696-15E7-4870-B645-A7DBA90FCE2E}" srcOrd="0" destOrd="0" presId="urn:microsoft.com/office/officeart/2005/8/layout/vList2"/>
    <dgm:cxn modelId="{0E1E8542-017F-4EAC-BFD7-361C2FFAF54A}" type="presOf" srcId="{D508916A-FE9A-44E4-B4D6-43B38E563F2A}" destId="{9509E40A-8D8F-44BC-A122-AA8F14A427CE}" srcOrd="0" destOrd="0" presId="urn:microsoft.com/office/officeart/2005/8/layout/vList2"/>
    <dgm:cxn modelId="{1B088CFC-545F-46C0-AF30-AD5447EED48A}" type="presParOf" srcId="{17A220DC-C701-4563-BB19-B1A51A11FB31}" destId="{DE8BF696-15E7-4870-B645-A7DBA90FCE2E}" srcOrd="0" destOrd="0" presId="urn:microsoft.com/office/officeart/2005/8/layout/vList2"/>
    <dgm:cxn modelId="{910E60A7-7C3B-4B8C-BC89-87FAAA57208C}" type="presParOf" srcId="{17A220DC-C701-4563-BB19-B1A51A11FB31}" destId="{ADC3A34A-2554-4720-901A-2DDEA965C987}" srcOrd="1" destOrd="0" presId="urn:microsoft.com/office/officeart/2005/8/layout/vList2"/>
    <dgm:cxn modelId="{64E5CA1C-7194-41E4-BBF4-5D0193E3839F}" type="presParOf" srcId="{17A220DC-C701-4563-BB19-B1A51A11FB31}" destId="{D4A41E01-21C1-465B-977E-BFBCE4447739}" srcOrd="2" destOrd="0" presId="urn:microsoft.com/office/officeart/2005/8/layout/vList2"/>
    <dgm:cxn modelId="{BB1F4EF6-C73F-4F3A-B3B5-F7D15BAADD43}" type="presParOf" srcId="{17A220DC-C701-4563-BB19-B1A51A11FB31}" destId="{531C0824-A92E-4ADB-8904-AF8AA80CAA52}" srcOrd="3" destOrd="0" presId="urn:microsoft.com/office/officeart/2005/8/layout/vList2"/>
    <dgm:cxn modelId="{965D9B5A-80BD-42D5-B7C5-73811A747D99}" type="presParOf" srcId="{17A220DC-C701-4563-BB19-B1A51A11FB31}" destId="{9509E40A-8D8F-44BC-A122-AA8F14A427C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52CFD1-9D36-4A12-97B2-C0EADFEB859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FB4CF0-CCAD-4A2E-B3F9-EAB51EAFC087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ru-RU" sz="1800" b="1" noProof="0" dirty="0" smtClean="0"/>
            <a:t>Тело метода</a:t>
          </a:r>
          <a:endParaRPr lang="ru-RU" sz="1800" i="0" noProof="0" dirty="0"/>
        </a:p>
      </dgm:t>
    </dgm:pt>
    <dgm:pt modelId="{49D4B28A-15E3-4739-B61D-9FE827EC2F86}" type="parTrans" cxnId="{D02D523F-051E-4474-8448-0E023DF35A25}">
      <dgm:prSet/>
      <dgm:spPr/>
      <dgm:t>
        <a:bodyPr/>
        <a:lstStyle/>
        <a:p>
          <a:endParaRPr lang="ru-RU"/>
        </a:p>
      </dgm:t>
    </dgm:pt>
    <dgm:pt modelId="{54868B31-EF6A-4C19-8223-03D084338A08}" type="sibTrans" cxnId="{D02D523F-051E-4474-8448-0E023DF35A25}">
      <dgm:prSet/>
      <dgm:spPr/>
      <dgm:t>
        <a:bodyPr/>
        <a:lstStyle/>
        <a:p>
          <a:endParaRPr lang="ru-RU"/>
        </a:p>
      </dgm:t>
    </dgm:pt>
    <dgm:pt modelId="{225EDB1E-9CB4-4A4F-8B2B-067B78D899DF}">
      <dgm:prSet custT="1"/>
      <dgm:spPr/>
      <dgm:t>
        <a:bodyPr/>
        <a:lstStyle/>
        <a:p>
          <a:pPr algn="just"/>
          <a:r>
            <a:rPr lang="ru-RU" sz="1800" noProof="0" dirty="0" smtClean="0"/>
            <a:t>Блок кода C#, который реализуется с использованием любой из имеющихся в C# программных конструкций</a:t>
          </a:r>
          <a:endParaRPr lang="ru-RU" sz="1800" i="0" noProof="0" dirty="0"/>
        </a:p>
      </dgm:t>
    </dgm:pt>
    <dgm:pt modelId="{9232009F-DC42-4AA4-9D25-535878934460}" type="parTrans" cxnId="{543654B3-B769-4A8D-B4C2-CED7A5DC9161}">
      <dgm:prSet/>
      <dgm:spPr/>
      <dgm:t>
        <a:bodyPr/>
        <a:lstStyle/>
        <a:p>
          <a:endParaRPr lang="ru-RU"/>
        </a:p>
      </dgm:t>
    </dgm:pt>
    <dgm:pt modelId="{C0DC0C5B-6B0B-463A-89B5-7E9D09D85193}" type="sibTrans" cxnId="{543654B3-B769-4A8D-B4C2-CED7A5DC9161}">
      <dgm:prSet/>
      <dgm:spPr/>
      <dgm:t>
        <a:bodyPr/>
        <a:lstStyle/>
        <a:p>
          <a:endParaRPr lang="ru-RU"/>
        </a:p>
      </dgm:t>
    </dgm:pt>
    <dgm:pt modelId="{17A220DC-C701-4563-BB19-B1A51A11FB31}" type="pres">
      <dgm:prSet presAssocID="{1652CFD1-9D36-4A12-97B2-C0EADFEB859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E8BF696-15E7-4870-B645-A7DBA90FCE2E}" type="pres">
      <dgm:prSet presAssocID="{8AFB4CF0-CCAD-4A2E-B3F9-EAB51EAFC087}" presName="parentText" presStyleLbl="node1" presStyleIdx="0" presStyleCnt="2" custScaleX="26531" custScaleY="62602" custLinFactNeighborX="-36734" custLinFactNeighborY="4236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C3A34A-2554-4720-901A-2DDEA965C987}" type="pres">
      <dgm:prSet presAssocID="{54868B31-EF6A-4C19-8223-03D084338A08}" presName="spacer" presStyleCnt="0"/>
      <dgm:spPr/>
    </dgm:pt>
    <dgm:pt modelId="{D4A41E01-21C1-465B-977E-BFBCE4447739}" type="pres">
      <dgm:prSet presAssocID="{225EDB1E-9CB4-4A4F-8B2B-067B78D899DF}" presName="parentText" presStyleLbl="node1" presStyleIdx="1" presStyleCnt="2" custScaleY="79487" custLinFactNeighborX="102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43654B3-B769-4A8D-B4C2-CED7A5DC9161}" srcId="{1652CFD1-9D36-4A12-97B2-C0EADFEB8593}" destId="{225EDB1E-9CB4-4A4F-8B2B-067B78D899DF}" srcOrd="1" destOrd="0" parTransId="{9232009F-DC42-4AA4-9D25-535878934460}" sibTransId="{C0DC0C5B-6B0B-463A-89B5-7E9D09D85193}"/>
    <dgm:cxn modelId="{A1D3A7A5-FBE7-4125-BAA0-AADAF33E70C7}" type="presOf" srcId="{8AFB4CF0-CCAD-4A2E-B3F9-EAB51EAFC087}" destId="{DE8BF696-15E7-4870-B645-A7DBA90FCE2E}" srcOrd="0" destOrd="0" presId="urn:microsoft.com/office/officeart/2005/8/layout/vList2"/>
    <dgm:cxn modelId="{D02D523F-051E-4474-8448-0E023DF35A25}" srcId="{1652CFD1-9D36-4A12-97B2-C0EADFEB8593}" destId="{8AFB4CF0-CCAD-4A2E-B3F9-EAB51EAFC087}" srcOrd="0" destOrd="0" parTransId="{49D4B28A-15E3-4739-B61D-9FE827EC2F86}" sibTransId="{54868B31-EF6A-4C19-8223-03D084338A08}"/>
    <dgm:cxn modelId="{2EC70328-2341-4102-9E31-A6C6FB434E40}" type="presOf" srcId="{1652CFD1-9D36-4A12-97B2-C0EADFEB8593}" destId="{17A220DC-C701-4563-BB19-B1A51A11FB31}" srcOrd="0" destOrd="0" presId="urn:microsoft.com/office/officeart/2005/8/layout/vList2"/>
    <dgm:cxn modelId="{EAEF033B-6AE1-43FF-A377-7290A43CFA1F}" type="presOf" srcId="{225EDB1E-9CB4-4A4F-8B2B-067B78D899DF}" destId="{D4A41E01-21C1-465B-977E-BFBCE4447739}" srcOrd="0" destOrd="0" presId="urn:microsoft.com/office/officeart/2005/8/layout/vList2"/>
    <dgm:cxn modelId="{5D546500-2BE2-4A09-B85F-230804B3613F}" type="presParOf" srcId="{17A220DC-C701-4563-BB19-B1A51A11FB31}" destId="{DE8BF696-15E7-4870-B645-A7DBA90FCE2E}" srcOrd="0" destOrd="0" presId="urn:microsoft.com/office/officeart/2005/8/layout/vList2"/>
    <dgm:cxn modelId="{0AAAE16C-F5E7-4BF6-AB2D-DA6FB398082B}" type="presParOf" srcId="{17A220DC-C701-4563-BB19-B1A51A11FB31}" destId="{ADC3A34A-2554-4720-901A-2DDEA965C987}" srcOrd="1" destOrd="0" presId="urn:microsoft.com/office/officeart/2005/8/layout/vList2"/>
    <dgm:cxn modelId="{4802DD9B-0497-4F4B-9128-6071A9076F67}" type="presParOf" srcId="{17A220DC-C701-4563-BB19-B1A51A11FB31}" destId="{D4A41E01-21C1-465B-977E-BFBCE444773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52CFD1-9D36-4A12-97B2-C0EADFEB859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FB4CF0-CCAD-4A2E-B3F9-EAB51EAFC087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ru-RU" sz="1800" b="1" noProof="0" dirty="0" smtClean="0"/>
            <a:t>Спецификация параметров</a:t>
          </a:r>
          <a:endParaRPr lang="ru-RU" sz="1800" i="0" noProof="0" dirty="0"/>
        </a:p>
      </dgm:t>
    </dgm:pt>
    <dgm:pt modelId="{49D4B28A-15E3-4739-B61D-9FE827EC2F86}" type="parTrans" cxnId="{D02D523F-051E-4474-8448-0E023DF35A25}">
      <dgm:prSet/>
      <dgm:spPr/>
      <dgm:t>
        <a:bodyPr/>
        <a:lstStyle/>
        <a:p>
          <a:endParaRPr lang="ru-RU"/>
        </a:p>
      </dgm:t>
    </dgm:pt>
    <dgm:pt modelId="{54868B31-EF6A-4C19-8223-03D084338A08}" type="sibTrans" cxnId="{D02D523F-051E-4474-8448-0E023DF35A25}">
      <dgm:prSet/>
      <dgm:spPr/>
      <dgm:t>
        <a:bodyPr/>
        <a:lstStyle/>
        <a:p>
          <a:endParaRPr lang="ru-RU"/>
        </a:p>
      </dgm:t>
    </dgm:pt>
    <dgm:pt modelId="{225EDB1E-9CB4-4A4F-8B2B-067B78D899DF}">
      <dgm:prSet custT="1"/>
      <dgm:spPr/>
      <dgm:t>
        <a:bodyPr/>
        <a:lstStyle/>
        <a:p>
          <a:pPr algn="just"/>
          <a:r>
            <a:rPr lang="ru-RU" sz="1800" noProof="0" dirty="0" smtClean="0"/>
            <a:t>Локальные переменные, которые создаются при работе метода и заполняются значениями, указанными при вызове метода</a:t>
          </a:r>
          <a:endParaRPr lang="ru-RU" sz="1800" i="0" noProof="0" dirty="0"/>
        </a:p>
      </dgm:t>
    </dgm:pt>
    <dgm:pt modelId="{9232009F-DC42-4AA4-9D25-535878934460}" type="parTrans" cxnId="{543654B3-B769-4A8D-B4C2-CED7A5DC9161}">
      <dgm:prSet/>
      <dgm:spPr/>
      <dgm:t>
        <a:bodyPr/>
        <a:lstStyle/>
        <a:p>
          <a:endParaRPr lang="ru-RU"/>
        </a:p>
      </dgm:t>
    </dgm:pt>
    <dgm:pt modelId="{C0DC0C5B-6B0B-463A-89B5-7E9D09D85193}" type="sibTrans" cxnId="{543654B3-B769-4A8D-B4C2-CED7A5DC9161}">
      <dgm:prSet/>
      <dgm:spPr/>
      <dgm:t>
        <a:bodyPr/>
        <a:lstStyle/>
        <a:p>
          <a:endParaRPr lang="ru-RU"/>
        </a:p>
      </dgm:t>
    </dgm:pt>
    <dgm:pt modelId="{D508916A-FE9A-44E4-B4D6-43B38E563F2A}">
      <dgm:prSet custT="1"/>
      <dgm:spPr/>
      <dgm:t>
        <a:bodyPr/>
        <a:lstStyle/>
        <a:p>
          <a:pPr algn="just"/>
          <a:r>
            <a:rPr lang="ru-RU" sz="1800" noProof="0" dirty="0" smtClean="0"/>
            <a:t>Параметры именуются в соответствии с </a:t>
          </a:r>
          <a:r>
            <a:rPr lang="ru-RU" sz="1800" i="0" noProof="0" dirty="0" smtClean="0"/>
            <a:t>соглашением именования </a:t>
          </a:r>
          <a:r>
            <a:rPr lang="ru-RU" sz="1800" noProof="0" dirty="0" smtClean="0"/>
            <a:t>«Camel case»</a:t>
          </a:r>
          <a:endParaRPr lang="ru-RU" sz="1800" i="0" noProof="0" dirty="0"/>
        </a:p>
      </dgm:t>
    </dgm:pt>
    <dgm:pt modelId="{617D37D8-200D-4AEC-9234-54B26C8330AB}" type="parTrans" cxnId="{A6594361-AC54-4181-B4AA-1456599DA853}">
      <dgm:prSet/>
      <dgm:spPr/>
      <dgm:t>
        <a:bodyPr/>
        <a:lstStyle/>
        <a:p>
          <a:endParaRPr lang="ru-RU"/>
        </a:p>
      </dgm:t>
    </dgm:pt>
    <dgm:pt modelId="{E5A11FEC-48EF-47E4-93F1-25AE97F7BB62}" type="sibTrans" cxnId="{A6594361-AC54-4181-B4AA-1456599DA853}">
      <dgm:prSet/>
      <dgm:spPr/>
      <dgm:t>
        <a:bodyPr/>
        <a:lstStyle/>
        <a:p>
          <a:endParaRPr lang="ru-RU"/>
        </a:p>
      </dgm:t>
    </dgm:pt>
    <dgm:pt modelId="{17A220DC-C701-4563-BB19-B1A51A11FB31}" type="pres">
      <dgm:prSet presAssocID="{1652CFD1-9D36-4A12-97B2-C0EADFEB859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E8BF696-15E7-4870-B645-A7DBA90FCE2E}" type="pres">
      <dgm:prSet presAssocID="{8AFB4CF0-CCAD-4A2E-B3F9-EAB51EAFC087}" presName="parentText" presStyleLbl="node1" presStyleIdx="0" presStyleCnt="3" custScaleX="48982" custScaleY="48298" custLinFactNeighborX="-25509" custLinFactNeighborY="-833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C3A34A-2554-4720-901A-2DDEA965C987}" type="pres">
      <dgm:prSet presAssocID="{54868B31-EF6A-4C19-8223-03D084338A08}" presName="spacer" presStyleCnt="0"/>
      <dgm:spPr/>
    </dgm:pt>
    <dgm:pt modelId="{D4A41E01-21C1-465B-977E-BFBCE4447739}" type="pres">
      <dgm:prSet presAssocID="{225EDB1E-9CB4-4A4F-8B2B-067B78D899DF}" presName="parentText" presStyleLbl="node1" presStyleIdx="1" presStyleCnt="3" custScaleY="81003" custLinFactNeighborY="-1866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1C0824-A92E-4ADB-8904-AF8AA80CAA52}" type="pres">
      <dgm:prSet presAssocID="{C0DC0C5B-6B0B-463A-89B5-7E9D09D85193}" presName="spacer" presStyleCnt="0"/>
      <dgm:spPr/>
    </dgm:pt>
    <dgm:pt modelId="{9509E40A-8D8F-44BC-A122-AA8F14A427CE}" type="pres">
      <dgm:prSet presAssocID="{D508916A-FE9A-44E4-B4D6-43B38E563F2A}" presName="parentText" presStyleLbl="node1" presStyleIdx="2" presStyleCnt="3" custScaleY="7267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6594361-AC54-4181-B4AA-1456599DA853}" srcId="{1652CFD1-9D36-4A12-97B2-C0EADFEB8593}" destId="{D508916A-FE9A-44E4-B4D6-43B38E563F2A}" srcOrd="2" destOrd="0" parTransId="{617D37D8-200D-4AEC-9234-54B26C8330AB}" sibTransId="{E5A11FEC-48EF-47E4-93F1-25AE97F7BB62}"/>
    <dgm:cxn modelId="{543654B3-B769-4A8D-B4C2-CED7A5DC9161}" srcId="{1652CFD1-9D36-4A12-97B2-C0EADFEB8593}" destId="{225EDB1E-9CB4-4A4F-8B2B-067B78D899DF}" srcOrd="1" destOrd="0" parTransId="{9232009F-DC42-4AA4-9D25-535878934460}" sibTransId="{C0DC0C5B-6B0B-463A-89B5-7E9D09D85193}"/>
    <dgm:cxn modelId="{F0A1AF92-2376-455C-8694-669EE2EC0760}" type="presOf" srcId="{225EDB1E-9CB4-4A4F-8B2B-067B78D899DF}" destId="{D4A41E01-21C1-465B-977E-BFBCE4447739}" srcOrd="0" destOrd="0" presId="urn:microsoft.com/office/officeart/2005/8/layout/vList2"/>
    <dgm:cxn modelId="{A31BDA5A-EA31-4B6B-ABCF-F8ABEC6329D1}" type="presOf" srcId="{1652CFD1-9D36-4A12-97B2-C0EADFEB8593}" destId="{17A220DC-C701-4563-BB19-B1A51A11FB31}" srcOrd="0" destOrd="0" presId="urn:microsoft.com/office/officeart/2005/8/layout/vList2"/>
    <dgm:cxn modelId="{7A9D2DF8-442B-4CA8-A6A0-0847C2A2D40E}" type="presOf" srcId="{D508916A-FE9A-44E4-B4D6-43B38E563F2A}" destId="{9509E40A-8D8F-44BC-A122-AA8F14A427CE}" srcOrd="0" destOrd="0" presId="urn:microsoft.com/office/officeart/2005/8/layout/vList2"/>
    <dgm:cxn modelId="{D02D523F-051E-4474-8448-0E023DF35A25}" srcId="{1652CFD1-9D36-4A12-97B2-C0EADFEB8593}" destId="{8AFB4CF0-CCAD-4A2E-B3F9-EAB51EAFC087}" srcOrd="0" destOrd="0" parTransId="{49D4B28A-15E3-4739-B61D-9FE827EC2F86}" sibTransId="{54868B31-EF6A-4C19-8223-03D084338A08}"/>
    <dgm:cxn modelId="{527C02C7-F50C-4043-A117-884FA7E35297}" type="presOf" srcId="{8AFB4CF0-CCAD-4A2E-B3F9-EAB51EAFC087}" destId="{DE8BF696-15E7-4870-B645-A7DBA90FCE2E}" srcOrd="0" destOrd="0" presId="urn:microsoft.com/office/officeart/2005/8/layout/vList2"/>
    <dgm:cxn modelId="{7C754AFD-71E6-4E00-B88E-B3C78E558A3A}" type="presParOf" srcId="{17A220DC-C701-4563-BB19-B1A51A11FB31}" destId="{DE8BF696-15E7-4870-B645-A7DBA90FCE2E}" srcOrd="0" destOrd="0" presId="urn:microsoft.com/office/officeart/2005/8/layout/vList2"/>
    <dgm:cxn modelId="{99332C55-3C34-4457-8374-951B3C777985}" type="presParOf" srcId="{17A220DC-C701-4563-BB19-B1A51A11FB31}" destId="{ADC3A34A-2554-4720-901A-2DDEA965C987}" srcOrd="1" destOrd="0" presId="urn:microsoft.com/office/officeart/2005/8/layout/vList2"/>
    <dgm:cxn modelId="{911639F3-19E2-4486-A451-360E67317918}" type="presParOf" srcId="{17A220DC-C701-4563-BB19-B1A51A11FB31}" destId="{D4A41E01-21C1-465B-977E-BFBCE4447739}" srcOrd="2" destOrd="0" presId="urn:microsoft.com/office/officeart/2005/8/layout/vList2"/>
    <dgm:cxn modelId="{1843085F-FB33-4941-9BC1-AD34C783DD88}" type="presParOf" srcId="{17A220DC-C701-4563-BB19-B1A51A11FB31}" destId="{531C0824-A92E-4ADB-8904-AF8AA80CAA52}" srcOrd="3" destOrd="0" presId="urn:microsoft.com/office/officeart/2005/8/layout/vList2"/>
    <dgm:cxn modelId="{4EC2398B-C396-4DF1-9643-B4751D3243AC}" type="presParOf" srcId="{17A220DC-C701-4563-BB19-B1A51A11FB31}" destId="{9509E40A-8D8F-44BC-A122-AA8F14A427C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52CFD1-9D36-4A12-97B2-C0EADFEB859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FB4CF0-CCAD-4A2E-B3F9-EAB51EAFC087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ru-RU" sz="1800" b="1" noProof="0" dirty="0" smtClean="0"/>
            <a:t>Спецификация типа возвращаемого значения</a:t>
          </a:r>
          <a:endParaRPr lang="ru-RU" sz="1800" i="0" noProof="0" dirty="0"/>
        </a:p>
      </dgm:t>
    </dgm:pt>
    <dgm:pt modelId="{49D4B28A-15E3-4739-B61D-9FE827EC2F86}" type="parTrans" cxnId="{D02D523F-051E-4474-8448-0E023DF35A25}">
      <dgm:prSet/>
      <dgm:spPr/>
      <dgm:t>
        <a:bodyPr/>
        <a:lstStyle/>
        <a:p>
          <a:endParaRPr lang="ru-RU"/>
        </a:p>
      </dgm:t>
    </dgm:pt>
    <dgm:pt modelId="{54868B31-EF6A-4C19-8223-03D084338A08}" type="sibTrans" cxnId="{D02D523F-051E-4474-8448-0E023DF35A25}">
      <dgm:prSet/>
      <dgm:spPr/>
      <dgm:t>
        <a:bodyPr/>
        <a:lstStyle/>
        <a:p>
          <a:endParaRPr lang="ru-RU"/>
        </a:p>
      </dgm:t>
    </dgm:pt>
    <dgm:pt modelId="{225EDB1E-9CB4-4A4F-8B2B-067B78D899DF}">
      <dgm:prSet custT="1"/>
      <dgm:spPr/>
      <dgm:t>
        <a:bodyPr/>
        <a:lstStyle/>
        <a:p>
          <a:pPr algn="just"/>
          <a:r>
            <a:rPr lang="ru-RU" sz="1800" noProof="0" dirty="0" smtClean="0"/>
            <a:t>Все методы должны иметь тип возвращаемого значения</a:t>
          </a:r>
          <a:endParaRPr lang="ru-RU" sz="1800" i="0" noProof="0" dirty="0"/>
        </a:p>
      </dgm:t>
    </dgm:pt>
    <dgm:pt modelId="{9232009F-DC42-4AA4-9D25-535878934460}" type="parTrans" cxnId="{543654B3-B769-4A8D-B4C2-CED7A5DC9161}">
      <dgm:prSet/>
      <dgm:spPr/>
      <dgm:t>
        <a:bodyPr/>
        <a:lstStyle/>
        <a:p>
          <a:endParaRPr lang="ru-RU"/>
        </a:p>
      </dgm:t>
    </dgm:pt>
    <dgm:pt modelId="{C0DC0C5B-6B0B-463A-89B5-7E9D09D85193}" type="sibTrans" cxnId="{543654B3-B769-4A8D-B4C2-CED7A5DC9161}">
      <dgm:prSet/>
      <dgm:spPr/>
      <dgm:t>
        <a:bodyPr/>
        <a:lstStyle/>
        <a:p>
          <a:endParaRPr lang="ru-RU"/>
        </a:p>
      </dgm:t>
    </dgm:pt>
    <dgm:pt modelId="{17A220DC-C701-4563-BB19-B1A51A11FB31}" type="pres">
      <dgm:prSet presAssocID="{1652CFD1-9D36-4A12-97B2-C0EADFEB859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E8BF696-15E7-4870-B645-A7DBA90FCE2E}" type="pres">
      <dgm:prSet presAssocID="{8AFB4CF0-CCAD-4A2E-B3F9-EAB51EAFC087}" presName="parentText" presStyleLbl="node1" presStyleIdx="0" presStyleCnt="2" custScaleX="100000" custScaleY="57840" custLinFactNeighborX="-918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C3A34A-2554-4720-901A-2DDEA965C987}" type="pres">
      <dgm:prSet presAssocID="{54868B31-EF6A-4C19-8223-03D084338A08}" presName="spacer" presStyleCnt="0"/>
      <dgm:spPr/>
    </dgm:pt>
    <dgm:pt modelId="{D4A41E01-21C1-465B-977E-BFBCE4447739}" type="pres">
      <dgm:prSet presAssocID="{225EDB1E-9CB4-4A4F-8B2B-067B78D899DF}" presName="parentText" presStyleLbl="node1" presStyleIdx="1" presStyleCnt="2" custScaleY="83501" custLinFactNeighborX="-102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43654B3-B769-4A8D-B4C2-CED7A5DC9161}" srcId="{1652CFD1-9D36-4A12-97B2-C0EADFEB8593}" destId="{225EDB1E-9CB4-4A4F-8B2B-067B78D899DF}" srcOrd="1" destOrd="0" parTransId="{9232009F-DC42-4AA4-9D25-535878934460}" sibTransId="{C0DC0C5B-6B0B-463A-89B5-7E9D09D85193}"/>
    <dgm:cxn modelId="{A0F431BA-F0D1-402A-843F-796C424C2E90}" type="presOf" srcId="{225EDB1E-9CB4-4A4F-8B2B-067B78D899DF}" destId="{D4A41E01-21C1-465B-977E-BFBCE4447739}" srcOrd="0" destOrd="0" presId="urn:microsoft.com/office/officeart/2005/8/layout/vList2"/>
    <dgm:cxn modelId="{D02D523F-051E-4474-8448-0E023DF35A25}" srcId="{1652CFD1-9D36-4A12-97B2-C0EADFEB8593}" destId="{8AFB4CF0-CCAD-4A2E-B3F9-EAB51EAFC087}" srcOrd="0" destOrd="0" parTransId="{49D4B28A-15E3-4739-B61D-9FE827EC2F86}" sibTransId="{54868B31-EF6A-4C19-8223-03D084338A08}"/>
    <dgm:cxn modelId="{486CC5F4-E1E0-4067-803B-BD3D5C5CE2E4}" type="presOf" srcId="{1652CFD1-9D36-4A12-97B2-C0EADFEB8593}" destId="{17A220DC-C701-4563-BB19-B1A51A11FB31}" srcOrd="0" destOrd="0" presId="urn:microsoft.com/office/officeart/2005/8/layout/vList2"/>
    <dgm:cxn modelId="{252F09DF-D1BA-4168-A719-8FAC7C835B5F}" type="presOf" srcId="{8AFB4CF0-CCAD-4A2E-B3F9-EAB51EAFC087}" destId="{DE8BF696-15E7-4870-B645-A7DBA90FCE2E}" srcOrd="0" destOrd="0" presId="urn:microsoft.com/office/officeart/2005/8/layout/vList2"/>
    <dgm:cxn modelId="{8B19CBDB-43A8-4477-957B-09A942C90C95}" type="presParOf" srcId="{17A220DC-C701-4563-BB19-B1A51A11FB31}" destId="{DE8BF696-15E7-4870-B645-A7DBA90FCE2E}" srcOrd="0" destOrd="0" presId="urn:microsoft.com/office/officeart/2005/8/layout/vList2"/>
    <dgm:cxn modelId="{81186E7A-5CA6-4774-B3B8-C3D57B976260}" type="presParOf" srcId="{17A220DC-C701-4563-BB19-B1A51A11FB31}" destId="{ADC3A34A-2554-4720-901A-2DDEA965C987}" srcOrd="1" destOrd="0" presId="urn:microsoft.com/office/officeart/2005/8/layout/vList2"/>
    <dgm:cxn modelId="{5C8A21C0-5DF0-4D75-9381-01D1FC219831}" type="presParOf" srcId="{17A220DC-C701-4563-BB19-B1A51A11FB31}" destId="{D4A41E01-21C1-465B-977E-BFBCE444773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83F8DA-BB7A-4F89-BBE6-315529767A3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E46E645-4991-4FE7-8732-34AFAF17E73C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just"/>
          <a:r>
            <a:rPr lang="ru-RU" sz="1800" dirty="0" smtClean="0"/>
            <a:t>При использовании статических конструкторов типов необходимо следовать некоторым правилам, чтобы избежать ошибок компиляции</a:t>
          </a:r>
          <a:endParaRPr lang="ru-RU" sz="1800" dirty="0"/>
        </a:p>
      </dgm:t>
    </dgm:pt>
    <dgm:pt modelId="{4B4DA244-3F4B-4188-9D72-C4066803A401}" type="parTrans" cxnId="{DD99E5A7-D74B-453F-A420-68535FBF0D37}">
      <dgm:prSet/>
      <dgm:spPr/>
      <dgm:t>
        <a:bodyPr/>
        <a:lstStyle/>
        <a:p>
          <a:endParaRPr lang="ru-RU"/>
        </a:p>
      </dgm:t>
    </dgm:pt>
    <dgm:pt modelId="{8BA16B06-94F6-4652-BB3F-FB0A5E34AFBA}" type="sibTrans" cxnId="{DD99E5A7-D74B-453F-A420-68535FBF0D37}">
      <dgm:prSet/>
      <dgm:spPr/>
      <dgm:t>
        <a:bodyPr/>
        <a:lstStyle/>
        <a:p>
          <a:endParaRPr lang="ru-RU"/>
        </a:p>
      </dgm:t>
    </dgm:pt>
    <dgm:pt modelId="{171BB152-71B2-47DD-8191-40F42A84275C}">
      <dgm:prSet custT="1"/>
      <dgm:spPr/>
      <dgm:t>
        <a:bodyPr/>
        <a:lstStyle/>
        <a:p>
          <a:pPr algn="just"/>
          <a:r>
            <a:rPr lang="ru-RU" sz="1800" dirty="0" smtClean="0"/>
            <a:t>Можно определить только один конструктор, имеющий модификатор static</a:t>
          </a:r>
          <a:endParaRPr lang="ru-RU" sz="1800" dirty="0"/>
        </a:p>
      </dgm:t>
    </dgm:pt>
    <dgm:pt modelId="{FA289A0F-1341-49C5-AECB-0850089D9581}" type="parTrans" cxnId="{44E30E04-AAAB-4FB8-93DF-649FA95F4259}">
      <dgm:prSet/>
      <dgm:spPr/>
      <dgm:t>
        <a:bodyPr/>
        <a:lstStyle/>
        <a:p>
          <a:endParaRPr lang="ru-RU"/>
        </a:p>
      </dgm:t>
    </dgm:pt>
    <dgm:pt modelId="{A81C65AA-7294-4CDE-88A9-00A96AA038EF}" type="sibTrans" cxnId="{44E30E04-AAAB-4FB8-93DF-649FA95F4259}">
      <dgm:prSet/>
      <dgm:spPr/>
      <dgm:t>
        <a:bodyPr/>
        <a:lstStyle/>
        <a:p>
          <a:endParaRPr lang="ru-RU"/>
        </a:p>
      </dgm:t>
    </dgm:pt>
    <dgm:pt modelId="{9F66B09A-6223-46EC-807F-05B3F43D0D22}">
      <dgm:prSet custT="1"/>
      <dgm:spPr/>
      <dgm:t>
        <a:bodyPr/>
        <a:lstStyle/>
        <a:p>
          <a:pPr algn="just"/>
          <a:r>
            <a:rPr lang="en-US" sz="1800" dirty="0" smtClean="0"/>
            <a:t>C</a:t>
          </a:r>
          <a:r>
            <a:rPr lang="ru-RU" sz="1800" dirty="0" smtClean="0"/>
            <a:t>татический конструктор всегда использует неявный модификатор доступа private</a:t>
          </a:r>
          <a:endParaRPr lang="ru-RU" sz="1800" dirty="0"/>
        </a:p>
      </dgm:t>
    </dgm:pt>
    <dgm:pt modelId="{395B2AD2-B496-41D6-9616-42D94C221D0D}" type="parTrans" cxnId="{FDAD1E97-E041-40CA-A760-D7E6588FC76E}">
      <dgm:prSet/>
      <dgm:spPr/>
      <dgm:t>
        <a:bodyPr/>
        <a:lstStyle/>
        <a:p>
          <a:endParaRPr lang="ru-RU"/>
        </a:p>
      </dgm:t>
    </dgm:pt>
    <dgm:pt modelId="{EEB6C34B-79F6-4C57-81E4-8F6985169415}" type="sibTrans" cxnId="{FDAD1E97-E041-40CA-A760-D7E6588FC76E}">
      <dgm:prSet/>
      <dgm:spPr/>
      <dgm:t>
        <a:bodyPr/>
        <a:lstStyle/>
        <a:p>
          <a:endParaRPr lang="ru-RU"/>
        </a:p>
      </dgm:t>
    </dgm:pt>
    <dgm:pt modelId="{B92B9BED-9178-417D-9ABD-DD60172D59D3}">
      <dgm:prSet custT="1"/>
      <dgm:spPr/>
      <dgm:t>
        <a:bodyPr/>
        <a:lstStyle/>
        <a:p>
          <a:pPr algn="just"/>
          <a:r>
            <a:rPr lang="ru-RU" sz="1800" dirty="0" smtClean="0"/>
            <a:t>Нельзя указать список параметров</a:t>
          </a:r>
          <a:endParaRPr lang="ru-RU" sz="1800" dirty="0"/>
        </a:p>
      </dgm:t>
    </dgm:pt>
    <dgm:pt modelId="{CEC63DFE-009E-430E-8F1C-EF089709C973}" type="parTrans" cxnId="{D25D29B9-BBF4-4684-807A-64C70FEFCAA4}">
      <dgm:prSet/>
      <dgm:spPr/>
      <dgm:t>
        <a:bodyPr/>
        <a:lstStyle/>
        <a:p>
          <a:endParaRPr lang="ru-RU"/>
        </a:p>
      </dgm:t>
    </dgm:pt>
    <dgm:pt modelId="{FDB4275B-B1F5-4E9F-AA43-06C2EB509316}" type="sibTrans" cxnId="{D25D29B9-BBF4-4684-807A-64C70FEFCAA4}">
      <dgm:prSet/>
      <dgm:spPr/>
      <dgm:t>
        <a:bodyPr/>
        <a:lstStyle/>
        <a:p>
          <a:endParaRPr lang="ru-RU"/>
        </a:p>
      </dgm:t>
    </dgm:pt>
    <dgm:pt modelId="{7CC2BE73-F6B8-4B21-B420-5495F8D1E713}">
      <dgm:prSet custT="1"/>
      <dgm:spPr/>
      <dgm:t>
        <a:bodyPr/>
        <a:lstStyle/>
        <a:p>
          <a:pPr algn="just"/>
          <a:r>
            <a:rPr lang="ru-RU" sz="1800" dirty="0" smtClean="0"/>
            <a:t>Статический конструктор может содержать только ссылки на другие статические члены</a:t>
          </a:r>
          <a:endParaRPr lang="ru-RU" sz="1800" dirty="0"/>
        </a:p>
      </dgm:t>
    </dgm:pt>
    <dgm:pt modelId="{1EB2ED42-97B2-4A57-8708-DEC7DD1B16D6}" type="parTrans" cxnId="{C41251BA-DBAB-4784-8EA9-485F3B787220}">
      <dgm:prSet/>
      <dgm:spPr/>
      <dgm:t>
        <a:bodyPr/>
        <a:lstStyle/>
        <a:p>
          <a:endParaRPr lang="ru-RU"/>
        </a:p>
      </dgm:t>
    </dgm:pt>
    <dgm:pt modelId="{A3F7C517-676F-47C8-AD97-758602FF7626}" type="sibTrans" cxnId="{C41251BA-DBAB-4784-8EA9-485F3B787220}">
      <dgm:prSet/>
      <dgm:spPr/>
      <dgm:t>
        <a:bodyPr/>
        <a:lstStyle/>
        <a:p>
          <a:endParaRPr lang="ru-RU"/>
        </a:p>
      </dgm:t>
    </dgm:pt>
    <dgm:pt modelId="{F45128BF-ECD4-4BF0-9ACB-7F9F021B26E6}" type="pres">
      <dgm:prSet presAssocID="{4783F8DA-BB7A-4F89-BBE6-315529767A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6D221BF-6592-40DE-9D5E-41EA416EADF0}" type="pres">
      <dgm:prSet presAssocID="{2E46E645-4991-4FE7-8732-34AFAF17E73C}" presName="parentText" presStyleLbl="node1" presStyleIdx="0" presStyleCnt="5" custScaleY="8360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45C8201-1166-45F9-B4AA-F96E89793E48}" type="pres">
      <dgm:prSet presAssocID="{8BA16B06-94F6-4652-BB3F-FB0A5E34AFBA}" presName="spacer" presStyleCnt="0"/>
      <dgm:spPr/>
    </dgm:pt>
    <dgm:pt modelId="{BF6A4A61-2B01-43D2-B84F-B2527CEDBB99}" type="pres">
      <dgm:prSet presAssocID="{171BB152-71B2-47DD-8191-40F42A84275C}" presName="parentText" presStyleLbl="node1" presStyleIdx="1" presStyleCnt="5" custScaleY="707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00C13E-0A50-455F-9665-C7EA6DEF8215}" type="pres">
      <dgm:prSet presAssocID="{A81C65AA-7294-4CDE-88A9-00A96AA038EF}" presName="spacer" presStyleCnt="0"/>
      <dgm:spPr/>
    </dgm:pt>
    <dgm:pt modelId="{8C613682-3FF1-427D-8F0B-2BFF0239FA11}" type="pres">
      <dgm:prSet presAssocID="{9F66B09A-6223-46EC-807F-05B3F43D0D22}" presName="parentText" presStyleLbl="node1" presStyleIdx="2" presStyleCnt="5" custScaleY="6590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920528-364F-45ED-9EDC-5C9A09A4C967}" type="pres">
      <dgm:prSet presAssocID="{EEB6C34B-79F6-4C57-81E4-8F6985169415}" presName="spacer" presStyleCnt="0"/>
      <dgm:spPr/>
    </dgm:pt>
    <dgm:pt modelId="{7FB2EBE7-4192-457E-966D-93CE76F90EAF}" type="pres">
      <dgm:prSet presAssocID="{B92B9BED-9178-417D-9ABD-DD60172D59D3}" presName="parentText" presStyleLbl="node1" presStyleIdx="3" presStyleCnt="5" custScaleY="7090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7663B2-23DA-40FC-ACD5-5E978C21F058}" type="pres">
      <dgm:prSet presAssocID="{FDB4275B-B1F5-4E9F-AA43-06C2EB509316}" presName="spacer" presStyleCnt="0"/>
      <dgm:spPr/>
    </dgm:pt>
    <dgm:pt modelId="{F73AEEAA-4033-4422-ADB2-12B38B7D291C}" type="pres">
      <dgm:prSet presAssocID="{7CC2BE73-F6B8-4B21-B420-5495F8D1E713}" presName="parentText" presStyleLbl="node1" presStyleIdx="4" presStyleCnt="5" custScaleY="67610" custLinFactNeighborX="87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FB6B1A6-A441-C94F-927A-B8DC5A3ACCEC}" type="presOf" srcId="{B92B9BED-9178-417D-9ABD-DD60172D59D3}" destId="{7FB2EBE7-4192-457E-966D-93CE76F90EAF}" srcOrd="0" destOrd="0" presId="urn:microsoft.com/office/officeart/2005/8/layout/vList2"/>
    <dgm:cxn modelId="{FDAD1E97-E041-40CA-A760-D7E6588FC76E}" srcId="{4783F8DA-BB7A-4F89-BBE6-315529767A3A}" destId="{9F66B09A-6223-46EC-807F-05B3F43D0D22}" srcOrd="2" destOrd="0" parTransId="{395B2AD2-B496-41D6-9616-42D94C221D0D}" sibTransId="{EEB6C34B-79F6-4C57-81E4-8F6985169415}"/>
    <dgm:cxn modelId="{DD99E5A7-D74B-453F-A420-68535FBF0D37}" srcId="{4783F8DA-BB7A-4F89-BBE6-315529767A3A}" destId="{2E46E645-4991-4FE7-8732-34AFAF17E73C}" srcOrd="0" destOrd="0" parTransId="{4B4DA244-3F4B-4188-9D72-C4066803A401}" sibTransId="{8BA16B06-94F6-4652-BB3F-FB0A5E34AFBA}"/>
    <dgm:cxn modelId="{CDCA643E-3F3A-854F-ACCF-7899B8056FE9}" type="presOf" srcId="{9F66B09A-6223-46EC-807F-05B3F43D0D22}" destId="{8C613682-3FF1-427D-8F0B-2BFF0239FA11}" srcOrd="0" destOrd="0" presId="urn:microsoft.com/office/officeart/2005/8/layout/vList2"/>
    <dgm:cxn modelId="{8E8A0C1C-5A4A-1945-9557-6F9D6080B83A}" type="presOf" srcId="{4783F8DA-BB7A-4F89-BBE6-315529767A3A}" destId="{F45128BF-ECD4-4BF0-9ACB-7F9F021B26E6}" srcOrd="0" destOrd="0" presId="urn:microsoft.com/office/officeart/2005/8/layout/vList2"/>
    <dgm:cxn modelId="{23991424-E78E-5640-985F-B09A256C15C8}" type="presOf" srcId="{7CC2BE73-F6B8-4B21-B420-5495F8D1E713}" destId="{F73AEEAA-4033-4422-ADB2-12B38B7D291C}" srcOrd="0" destOrd="0" presId="urn:microsoft.com/office/officeart/2005/8/layout/vList2"/>
    <dgm:cxn modelId="{C41251BA-DBAB-4784-8EA9-485F3B787220}" srcId="{4783F8DA-BB7A-4F89-BBE6-315529767A3A}" destId="{7CC2BE73-F6B8-4B21-B420-5495F8D1E713}" srcOrd="4" destOrd="0" parTransId="{1EB2ED42-97B2-4A57-8708-DEC7DD1B16D6}" sibTransId="{A3F7C517-676F-47C8-AD97-758602FF7626}"/>
    <dgm:cxn modelId="{62295183-56A5-404C-B21B-D8CCC702F257}" type="presOf" srcId="{2E46E645-4991-4FE7-8732-34AFAF17E73C}" destId="{A6D221BF-6592-40DE-9D5E-41EA416EADF0}" srcOrd="0" destOrd="0" presId="urn:microsoft.com/office/officeart/2005/8/layout/vList2"/>
    <dgm:cxn modelId="{44E30E04-AAAB-4FB8-93DF-649FA95F4259}" srcId="{4783F8DA-BB7A-4F89-BBE6-315529767A3A}" destId="{171BB152-71B2-47DD-8191-40F42A84275C}" srcOrd="1" destOrd="0" parTransId="{FA289A0F-1341-49C5-AECB-0850089D9581}" sibTransId="{A81C65AA-7294-4CDE-88A9-00A96AA038EF}"/>
    <dgm:cxn modelId="{1FC49466-16CA-5949-BA67-E52BEDB75E31}" type="presOf" srcId="{171BB152-71B2-47DD-8191-40F42A84275C}" destId="{BF6A4A61-2B01-43D2-B84F-B2527CEDBB99}" srcOrd="0" destOrd="0" presId="urn:microsoft.com/office/officeart/2005/8/layout/vList2"/>
    <dgm:cxn modelId="{D25D29B9-BBF4-4684-807A-64C70FEFCAA4}" srcId="{4783F8DA-BB7A-4F89-BBE6-315529767A3A}" destId="{B92B9BED-9178-417D-9ABD-DD60172D59D3}" srcOrd="3" destOrd="0" parTransId="{CEC63DFE-009E-430E-8F1C-EF089709C973}" sibTransId="{FDB4275B-B1F5-4E9F-AA43-06C2EB509316}"/>
    <dgm:cxn modelId="{3175B9B0-B390-7B48-8944-65C33A24303F}" type="presParOf" srcId="{F45128BF-ECD4-4BF0-9ACB-7F9F021B26E6}" destId="{A6D221BF-6592-40DE-9D5E-41EA416EADF0}" srcOrd="0" destOrd="0" presId="urn:microsoft.com/office/officeart/2005/8/layout/vList2"/>
    <dgm:cxn modelId="{3A0E5B03-3FA8-6142-BE7C-C9D0CC8BFA7C}" type="presParOf" srcId="{F45128BF-ECD4-4BF0-9ACB-7F9F021B26E6}" destId="{845C8201-1166-45F9-B4AA-F96E89793E48}" srcOrd="1" destOrd="0" presId="urn:microsoft.com/office/officeart/2005/8/layout/vList2"/>
    <dgm:cxn modelId="{09328FAB-DA02-9943-A41A-0D1E9B859122}" type="presParOf" srcId="{F45128BF-ECD4-4BF0-9ACB-7F9F021B26E6}" destId="{BF6A4A61-2B01-43D2-B84F-B2527CEDBB99}" srcOrd="2" destOrd="0" presId="urn:microsoft.com/office/officeart/2005/8/layout/vList2"/>
    <dgm:cxn modelId="{AF0C75E4-0812-D640-936B-FE805307779D}" type="presParOf" srcId="{F45128BF-ECD4-4BF0-9ACB-7F9F021B26E6}" destId="{0900C13E-0A50-455F-9665-C7EA6DEF8215}" srcOrd="3" destOrd="0" presId="urn:microsoft.com/office/officeart/2005/8/layout/vList2"/>
    <dgm:cxn modelId="{CFF87C40-0A71-324B-A71B-0F4920C3C003}" type="presParOf" srcId="{F45128BF-ECD4-4BF0-9ACB-7F9F021B26E6}" destId="{8C613682-3FF1-427D-8F0B-2BFF0239FA11}" srcOrd="4" destOrd="0" presId="urn:microsoft.com/office/officeart/2005/8/layout/vList2"/>
    <dgm:cxn modelId="{E99902A8-F1E6-854E-85CB-6376A15D0CE7}" type="presParOf" srcId="{F45128BF-ECD4-4BF0-9ACB-7F9F021B26E6}" destId="{7B920528-364F-45ED-9EDC-5C9A09A4C967}" srcOrd="5" destOrd="0" presId="urn:microsoft.com/office/officeart/2005/8/layout/vList2"/>
    <dgm:cxn modelId="{C766EABA-F9D9-FF47-9A41-83900412D3F0}" type="presParOf" srcId="{F45128BF-ECD4-4BF0-9ACB-7F9F021B26E6}" destId="{7FB2EBE7-4192-457E-966D-93CE76F90EAF}" srcOrd="6" destOrd="0" presId="urn:microsoft.com/office/officeart/2005/8/layout/vList2"/>
    <dgm:cxn modelId="{082C5921-BD6A-B147-A676-A7EDACCDC7DF}" type="presParOf" srcId="{F45128BF-ECD4-4BF0-9ACB-7F9F021B26E6}" destId="{A17663B2-23DA-40FC-ACD5-5E978C21F058}" srcOrd="7" destOrd="0" presId="urn:microsoft.com/office/officeart/2005/8/layout/vList2"/>
    <dgm:cxn modelId="{9686B4BE-73FD-C24E-9777-7EFF599BEDA0}" type="presParOf" srcId="{F45128BF-ECD4-4BF0-9ACB-7F9F021B26E6}" destId="{F73AEEAA-4033-4422-ADB2-12B38B7D29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BF696-15E7-4870-B645-A7DBA90FCE2E}">
      <dsp:nvSpPr>
        <dsp:cNvPr id="0" name=""/>
        <dsp:cNvSpPr/>
      </dsp:nvSpPr>
      <dsp:spPr>
        <a:xfrm>
          <a:off x="0" y="0"/>
          <a:ext cx="3576909" cy="390177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/>
            <a:t>Метод состоит из двух частей:</a:t>
          </a:r>
          <a:endParaRPr lang="ru-RU" sz="1800" kern="1200" noProof="0" dirty="0"/>
        </a:p>
      </dsp:txBody>
      <dsp:txXfrm>
        <a:off x="19047" y="19047"/>
        <a:ext cx="3538815" cy="352083"/>
      </dsp:txXfrm>
    </dsp:sp>
    <dsp:sp modelId="{D4A41E01-21C1-465B-977E-BFBCE4447739}">
      <dsp:nvSpPr>
        <dsp:cNvPr id="0" name=""/>
        <dsp:cNvSpPr/>
      </dsp:nvSpPr>
      <dsp:spPr>
        <a:xfrm>
          <a:off x="0" y="491728"/>
          <a:ext cx="8734821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/>
            <a:t>Заголовок метода (имя, параметры, возвращаемый тип, модификаторы)</a:t>
          </a:r>
          <a:endParaRPr lang="ru-RU" sz="1800" kern="1200" noProof="0" dirty="0"/>
        </a:p>
      </dsp:txBody>
      <dsp:txXfrm>
        <a:off x="30157" y="521885"/>
        <a:ext cx="8674507" cy="557446"/>
      </dsp:txXfrm>
    </dsp:sp>
    <dsp:sp modelId="{98DE1433-66E9-4963-8092-D1F98B099001}">
      <dsp:nvSpPr>
        <dsp:cNvPr id="0" name=""/>
        <dsp:cNvSpPr/>
      </dsp:nvSpPr>
      <dsp:spPr>
        <a:xfrm>
          <a:off x="0" y="1204528"/>
          <a:ext cx="8734821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/>
            <a:t>Тело метода (код)</a:t>
          </a:r>
          <a:endParaRPr lang="ru-RU" sz="1800" kern="1200" noProof="0" dirty="0"/>
        </a:p>
      </dsp:txBody>
      <dsp:txXfrm>
        <a:off x="30157" y="1234685"/>
        <a:ext cx="8674507" cy="55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BF696-15E7-4870-B645-A7DBA90FCE2E}">
      <dsp:nvSpPr>
        <dsp:cNvPr id="0" name=""/>
        <dsp:cNvSpPr/>
      </dsp:nvSpPr>
      <dsp:spPr>
        <a:xfrm>
          <a:off x="0" y="0"/>
          <a:ext cx="3013798" cy="836722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i="0" kern="1200" noProof="0" dirty="0" smtClean="0"/>
            <a:t>Именование методов</a:t>
          </a:r>
          <a:endParaRPr lang="ru-RU" sz="1800" i="0" kern="1200" noProof="0" dirty="0"/>
        </a:p>
      </dsp:txBody>
      <dsp:txXfrm>
        <a:off x="40845" y="40845"/>
        <a:ext cx="2932108" cy="755032"/>
      </dsp:txXfrm>
    </dsp:sp>
    <dsp:sp modelId="{D4A41E01-21C1-465B-977E-BFBCE4447739}">
      <dsp:nvSpPr>
        <dsp:cNvPr id="0" name=""/>
        <dsp:cNvSpPr/>
      </dsp:nvSpPr>
      <dsp:spPr>
        <a:xfrm>
          <a:off x="0" y="933109"/>
          <a:ext cx="8686800" cy="10003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i="0" kern="1200" noProof="0" dirty="0" smtClean="0"/>
            <a:t>Использование при именовании глаголы или словосочетания помогает другим разработчикам понять назначениие кода</a:t>
          </a:r>
          <a:endParaRPr lang="ru-RU" sz="1800" i="0" kern="1200" noProof="0" dirty="0"/>
        </a:p>
      </dsp:txBody>
      <dsp:txXfrm>
        <a:off x="48833" y="981942"/>
        <a:ext cx="8589134" cy="902683"/>
      </dsp:txXfrm>
    </dsp:sp>
    <dsp:sp modelId="{9509E40A-8D8F-44BC-A122-AA8F14A427CE}">
      <dsp:nvSpPr>
        <dsp:cNvPr id="0" name=""/>
        <dsp:cNvSpPr/>
      </dsp:nvSpPr>
      <dsp:spPr>
        <a:xfrm>
          <a:off x="0" y="2025619"/>
          <a:ext cx="8686800" cy="10003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i="0" kern="1200" noProof="0" dirty="0" smtClean="0"/>
            <a:t>Использование соглашения именования методов «Pascal </a:t>
          </a:r>
          <a:r>
            <a:rPr lang="ru-RU" sz="1800" i="0" kern="1200" noProof="0" dirty="0" err="1" smtClean="0"/>
            <a:t>case</a:t>
          </a:r>
          <a:r>
            <a:rPr lang="ru-RU" sz="1800" i="0" kern="1200" noProof="0" dirty="0" smtClean="0"/>
            <a:t>» (</a:t>
          </a:r>
          <a:r>
            <a:rPr lang="en-US" sz="1800" kern="1200" dirty="0" smtClean="0"/>
            <a:t>Pascal naming convention</a:t>
          </a:r>
          <a:r>
            <a:rPr lang="ru-RU" sz="1800" i="0" kern="1200" noProof="0" dirty="0" smtClean="0"/>
            <a:t>). Не рекомендуется начинать имена методов с символа подчеркивания или строчной буквы</a:t>
          </a:r>
          <a:endParaRPr lang="ru-RU" sz="1800" i="0" kern="1200" noProof="0" dirty="0"/>
        </a:p>
      </dsp:txBody>
      <dsp:txXfrm>
        <a:off x="48833" y="2074452"/>
        <a:ext cx="8589134" cy="902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BF696-15E7-4870-B645-A7DBA90FCE2E}">
      <dsp:nvSpPr>
        <dsp:cNvPr id="0" name=""/>
        <dsp:cNvSpPr/>
      </dsp:nvSpPr>
      <dsp:spPr>
        <a:xfrm>
          <a:off x="43" y="76199"/>
          <a:ext cx="2304694" cy="726583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noProof="0" dirty="0" smtClean="0"/>
            <a:t>Тело метода</a:t>
          </a:r>
          <a:endParaRPr lang="ru-RU" sz="1800" i="0" kern="1200" noProof="0" dirty="0"/>
        </a:p>
      </dsp:txBody>
      <dsp:txXfrm>
        <a:off x="35512" y="111668"/>
        <a:ext cx="2233756" cy="655645"/>
      </dsp:txXfrm>
    </dsp:sp>
    <dsp:sp modelId="{D4A41E01-21C1-465B-977E-BFBCE4447739}">
      <dsp:nvSpPr>
        <dsp:cNvPr id="0" name=""/>
        <dsp:cNvSpPr/>
      </dsp:nvSpPr>
      <dsp:spPr>
        <a:xfrm>
          <a:off x="0" y="905692"/>
          <a:ext cx="8686800" cy="92255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/>
            <a:t>Блок кода C#, который реализуется с использованием любой из имеющихся в C# программных конструкций</a:t>
          </a:r>
          <a:endParaRPr lang="ru-RU" sz="1800" i="0" kern="1200" noProof="0" dirty="0"/>
        </a:p>
      </dsp:txBody>
      <dsp:txXfrm>
        <a:off x="45036" y="950728"/>
        <a:ext cx="8596728" cy="832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BF696-15E7-4870-B645-A7DBA90FCE2E}">
      <dsp:nvSpPr>
        <dsp:cNvPr id="0" name=""/>
        <dsp:cNvSpPr/>
      </dsp:nvSpPr>
      <dsp:spPr>
        <a:xfrm>
          <a:off x="0" y="7826"/>
          <a:ext cx="4254968" cy="49727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noProof="0" dirty="0" smtClean="0"/>
            <a:t>Спецификация параметров</a:t>
          </a:r>
          <a:endParaRPr lang="ru-RU" sz="1800" i="0" kern="1200" noProof="0" dirty="0"/>
        </a:p>
      </dsp:txBody>
      <dsp:txXfrm>
        <a:off x="24275" y="32101"/>
        <a:ext cx="4206418" cy="448726"/>
      </dsp:txXfrm>
    </dsp:sp>
    <dsp:sp modelId="{D4A41E01-21C1-465B-977E-BFBCE4447739}">
      <dsp:nvSpPr>
        <dsp:cNvPr id="0" name=""/>
        <dsp:cNvSpPr/>
      </dsp:nvSpPr>
      <dsp:spPr>
        <a:xfrm>
          <a:off x="0" y="647131"/>
          <a:ext cx="8686800" cy="8340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/>
            <a:t>Локальные переменные, которые создаются при работе метода и заполняются значениями, указанными при вызове метода</a:t>
          </a:r>
          <a:endParaRPr lang="ru-RU" sz="1800" i="0" kern="1200" noProof="0" dirty="0"/>
        </a:p>
      </dsp:txBody>
      <dsp:txXfrm>
        <a:off x="40713" y="687844"/>
        <a:ext cx="8605374" cy="752580"/>
      </dsp:txXfrm>
    </dsp:sp>
    <dsp:sp modelId="{9509E40A-8D8F-44BC-A122-AA8F14A427CE}">
      <dsp:nvSpPr>
        <dsp:cNvPr id="0" name=""/>
        <dsp:cNvSpPr/>
      </dsp:nvSpPr>
      <dsp:spPr>
        <a:xfrm>
          <a:off x="0" y="1669105"/>
          <a:ext cx="8686800" cy="7482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/>
            <a:t>Параметры именуются в соответствии с </a:t>
          </a:r>
          <a:r>
            <a:rPr lang="ru-RU" sz="1800" i="0" kern="1200" noProof="0" dirty="0" smtClean="0"/>
            <a:t>соглашением именования </a:t>
          </a:r>
          <a:r>
            <a:rPr lang="ru-RU" sz="1800" kern="1200" noProof="0" dirty="0" smtClean="0"/>
            <a:t>«Camel case»</a:t>
          </a:r>
          <a:endParaRPr lang="ru-RU" sz="1800" i="0" kern="1200" noProof="0" dirty="0"/>
        </a:p>
      </dsp:txBody>
      <dsp:txXfrm>
        <a:off x="36528" y="1705633"/>
        <a:ext cx="8613744" cy="6752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BF696-15E7-4870-B645-A7DBA90FCE2E}">
      <dsp:nvSpPr>
        <dsp:cNvPr id="0" name=""/>
        <dsp:cNvSpPr/>
      </dsp:nvSpPr>
      <dsp:spPr>
        <a:xfrm>
          <a:off x="0" y="5093"/>
          <a:ext cx="8686800" cy="530554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noProof="0" dirty="0" smtClean="0"/>
            <a:t>Спецификация типа возвращаемого значения</a:t>
          </a:r>
          <a:endParaRPr lang="ru-RU" sz="1800" i="0" kern="1200" noProof="0" dirty="0"/>
        </a:p>
      </dsp:txBody>
      <dsp:txXfrm>
        <a:off x="25900" y="30993"/>
        <a:ext cx="8635000" cy="478754"/>
      </dsp:txXfrm>
    </dsp:sp>
    <dsp:sp modelId="{D4A41E01-21C1-465B-977E-BFBCE4447739}">
      <dsp:nvSpPr>
        <dsp:cNvPr id="0" name=""/>
        <dsp:cNvSpPr/>
      </dsp:nvSpPr>
      <dsp:spPr>
        <a:xfrm>
          <a:off x="0" y="676768"/>
          <a:ext cx="8686800" cy="7659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/>
            <a:t>Все методы должны иметь тип возвращаемого значения</a:t>
          </a:r>
          <a:endParaRPr lang="ru-RU" sz="1800" i="0" kern="1200" noProof="0" dirty="0"/>
        </a:p>
      </dsp:txBody>
      <dsp:txXfrm>
        <a:off x="37390" y="714158"/>
        <a:ext cx="8612020" cy="6911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221BF-6592-40DE-9D5E-41EA416EADF0}">
      <dsp:nvSpPr>
        <dsp:cNvPr id="0" name=""/>
        <dsp:cNvSpPr/>
      </dsp:nvSpPr>
      <dsp:spPr>
        <a:xfrm>
          <a:off x="0" y="110013"/>
          <a:ext cx="8763000" cy="1017305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При использовании статических конструкторов типов необходимо следовать некоторым правилам, чтобы избежать ошибок компиляции</a:t>
          </a:r>
          <a:endParaRPr lang="ru-RU" sz="1800" kern="1200" dirty="0"/>
        </a:p>
      </dsp:txBody>
      <dsp:txXfrm>
        <a:off x="49661" y="159674"/>
        <a:ext cx="8663678" cy="917983"/>
      </dsp:txXfrm>
    </dsp:sp>
    <dsp:sp modelId="{BF6A4A61-2B01-43D2-B84F-B2527CEDBB99}">
      <dsp:nvSpPr>
        <dsp:cNvPr id="0" name=""/>
        <dsp:cNvSpPr/>
      </dsp:nvSpPr>
      <dsp:spPr>
        <a:xfrm>
          <a:off x="0" y="1314519"/>
          <a:ext cx="8763000" cy="8604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Можно определить только один конструктор, имеющий модификатор static</a:t>
          </a:r>
          <a:endParaRPr lang="ru-RU" sz="1800" kern="1200" dirty="0"/>
        </a:p>
      </dsp:txBody>
      <dsp:txXfrm>
        <a:off x="42005" y="1356524"/>
        <a:ext cx="8678990" cy="776474"/>
      </dsp:txXfrm>
    </dsp:sp>
    <dsp:sp modelId="{8C613682-3FF1-427D-8F0B-2BFF0239FA11}">
      <dsp:nvSpPr>
        <dsp:cNvPr id="0" name=""/>
        <dsp:cNvSpPr/>
      </dsp:nvSpPr>
      <dsp:spPr>
        <a:xfrm>
          <a:off x="0" y="2362203"/>
          <a:ext cx="8763000" cy="8019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</a:t>
          </a:r>
          <a:r>
            <a:rPr lang="ru-RU" sz="1800" kern="1200" dirty="0" smtClean="0"/>
            <a:t>татический конструктор всегда использует неявный модификатор доступа private</a:t>
          </a:r>
          <a:endParaRPr lang="ru-RU" sz="1800" kern="1200" dirty="0"/>
        </a:p>
      </dsp:txBody>
      <dsp:txXfrm>
        <a:off x="39146" y="2401349"/>
        <a:ext cx="8684708" cy="723615"/>
      </dsp:txXfrm>
    </dsp:sp>
    <dsp:sp modelId="{7FB2EBE7-4192-457E-966D-93CE76F90EAF}">
      <dsp:nvSpPr>
        <dsp:cNvPr id="0" name=""/>
        <dsp:cNvSpPr/>
      </dsp:nvSpPr>
      <dsp:spPr>
        <a:xfrm>
          <a:off x="0" y="3351311"/>
          <a:ext cx="8763000" cy="8627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Нельзя указать список параметров</a:t>
          </a:r>
          <a:endParaRPr lang="ru-RU" sz="1800" kern="1200" dirty="0"/>
        </a:p>
      </dsp:txBody>
      <dsp:txXfrm>
        <a:off x="42118" y="3393429"/>
        <a:ext cx="8678764" cy="778560"/>
      </dsp:txXfrm>
    </dsp:sp>
    <dsp:sp modelId="{F73AEEAA-4033-4422-ADB2-12B38B7D291C}">
      <dsp:nvSpPr>
        <dsp:cNvPr id="0" name=""/>
        <dsp:cNvSpPr/>
      </dsp:nvSpPr>
      <dsp:spPr>
        <a:xfrm>
          <a:off x="0" y="4401307"/>
          <a:ext cx="8763000" cy="8226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Статический конструктор может содержать только ссылки на другие статические члены</a:t>
          </a:r>
          <a:endParaRPr lang="ru-RU" sz="1800" kern="1200" dirty="0"/>
        </a:p>
      </dsp:txBody>
      <dsp:txXfrm>
        <a:off x="40160" y="4441467"/>
        <a:ext cx="8682680" cy="742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10/19/15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0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istu.org.ua/index.php/osnovy-c/213-realizatsiya-patterna-singleton-v-c" TargetMode="External"/><Relationship Id="rId4" Type="http://schemas.openxmlformats.org/officeDocument/2006/relationships/hyperlink" Target="http://msdn.microsoft.com/ru-ru/library/ms182275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METHODS </a:t>
            </a:r>
            <a:r>
              <a:rPr lang="en-US" sz="11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40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List_of_CIL_instructions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2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0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Если в типе объявляется явный статический конструктор, компилятор JIT добавляет проверку в каждый статический метод и конструктор экземпляров этого типа, чтобы убедиться, что статический конструктор уже вызывался ранее. Статическая инициализация выполняется при доступе к статическому члену или создании экземпляра типа. Однако, если объявляется переменная типа, которая не используется, статическая инициализация не выполняется. Это может быть важным, если инициализация изменяет глобальное состояние.</a:t>
            </a:r>
          </a:p>
          <a:p>
            <a:r>
              <a:rPr lang="ru-RU" dirty="0" smtClean="0"/>
              <a:t>Если инициализация всех статических данных реализуется встроенными средствами и явный статический конструктор не объявляется, то компиляторы MSIL добавляют к определению типа MSIL флаг </a:t>
            </a:r>
            <a:r>
              <a:rPr lang="ru-RU" dirty="0" err="1" smtClean="0"/>
              <a:t>beforefieldinit</a:t>
            </a:r>
            <a:r>
              <a:rPr lang="ru-RU" dirty="0" smtClean="0"/>
              <a:t> и неявный статический конструктор, который инициализирует статические данные. Если компилятор JIT обнаруживает флаг </a:t>
            </a:r>
            <a:r>
              <a:rPr lang="ru-RU" dirty="0" err="1" smtClean="0"/>
              <a:t>beforefieldinit</a:t>
            </a:r>
            <a:r>
              <a:rPr lang="ru-RU" dirty="0" smtClean="0"/>
              <a:t>, то обычно проверки статических конструкторов не добавляются. Статическая инициализация будет обязательно выполнена перед доступом к любому статическому полю, но после вызова статического метода или конструктора экземпляров. Обратите внимание, что статическая инициализация может выполняться в любое время после объявления переменной типа.</a:t>
            </a:r>
          </a:p>
          <a:p>
            <a:r>
              <a:rPr lang="ru-RU" dirty="0" smtClean="0"/>
              <a:t>Проверки статических конструкторов могут привести к снижению производительности. Статический конструктор, как правило, используется только для инициализации статических полей. В таком случае требуется лишь проверить, что статическая инициализация происходит перед первым доступом к статическому полю. Для этой и многих других целей прекрасно подходит флаг </a:t>
            </a:r>
            <a:r>
              <a:rPr lang="ru-RU" dirty="0" err="1" smtClean="0"/>
              <a:t>beforefieldinit</a:t>
            </a:r>
            <a:r>
              <a:rPr lang="ru-RU" dirty="0" smtClean="0"/>
              <a:t>. Его нельзя использовать только в том случае, если статическая инициализация влияет на глобальное состояние и выполняется одно из перечисленных ниже условий.</a:t>
            </a:r>
          </a:p>
          <a:p>
            <a:r>
              <a:rPr lang="ru-RU" dirty="0" smtClean="0"/>
              <a:t>Изменение глобального состояния сопряжено с большими затратами, оно не требуется, если тип не используется.</a:t>
            </a:r>
          </a:p>
          <a:p>
            <a:r>
              <a:rPr lang="ru-RU" dirty="0" smtClean="0"/>
              <a:t>Изменение глобального состояния можно осуществить без доступа к какому-либо статическому полю типа.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82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Любая реализация паттерна </a:t>
            </a:r>
            <a:r>
              <a:rPr lang="ru-RU" dirty="0" err="1" smtClean="0"/>
              <a:t>Синглтон</a:t>
            </a:r>
            <a:r>
              <a:rPr lang="ru-RU" dirty="0" smtClean="0"/>
              <a:t> в общем случае преследует две цели: во-первых, реализация должна быть </a:t>
            </a:r>
            <a:r>
              <a:rPr lang="ru-RU" dirty="0" err="1" smtClean="0"/>
              <a:t>потокобезопасной</a:t>
            </a:r>
            <a:r>
              <a:rPr lang="ru-RU" dirty="0" smtClean="0"/>
              <a:t>, чтобы предотвратить создание более одного экземпляра в многопоточном мире .</a:t>
            </a:r>
            <a:r>
              <a:rPr lang="ru-RU" dirty="0" err="1" smtClean="0"/>
              <a:t>Net</a:t>
            </a:r>
            <a:r>
              <a:rPr lang="ru-RU" dirty="0" smtClean="0"/>
              <a:t>; а во-вторых, эта реализация должна быть «отложенной» (</a:t>
            </a:r>
            <a:r>
              <a:rPr lang="ru-RU" dirty="0" err="1" smtClean="0"/>
              <a:t>lazy</a:t>
            </a:r>
            <a:r>
              <a:rPr lang="ru-RU" dirty="0" smtClean="0"/>
              <a:t>), чтобы не создавать экземпляр (потенциально) дорого объекта раньше времени или в тех случаях, когда он вообще может не понадобиться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9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etutorials.org</a:t>
            </a:r>
            <a:r>
              <a:rPr lang="en-US" dirty="0" smtClean="0"/>
              <a:t>/Programming/programming+microsoft+visual+c+sharp+2005/</a:t>
            </a:r>
            <a:r>
              <a:rPr lang="en-US" dirty="0" err="1" smtClean="0"/>
              <a:t>Part+IV+Debugging</a:t>
            </a:r>
            <a:r>
              <a:rPr lang="en-US" dirty="0" smtClean="0"/>
              <a:t>/Chapter+11+MSIL+Programming/</a:t>
            </a:r>
            <a:r>
              <a:rPr lang="en-US" dirty="0" err="1" smtClean="0"/>
              <a:t>Evaluation+Stack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Любому запущенному приложению в операционной системе соответствует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некий процесс. Процесс определяет граница приложения, выделяя для него изолированное адресное пространство и поддерживая в нем один или несколько потоков выполнения.</a:t>
            </a: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Платформа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вводит дополнительный уровень изоляции кода, называемый доменом приложения. Домен существует внутри процесса и содержит загруженные в него сборки. Любой процесс создает домен по умолчанию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AppDomain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Стековый кадр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механизм передачи аргументов и выделения временной памяти (в процедурах языков программирования высокого уровня) с использованием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системного стека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системный стек используется для сохранения адресов возврата при вызове подпрограмм, а также сохранения/восстановления значений регистров процессора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6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Любому запущенному приложению в операционной системе соответствует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некий процесс. Процесс определяет граница приложения, выделяя для него изолированное адресное пространство и поддерживая в нем один или несколько потоков выполнения.</a:t>
            </a: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Платформа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вводит дополнительный уровень изоляции кода, называемый доменом приложения. Домен существует внутри процесса и содержит загруженные в него сборки. Любой процесс создает домен по умолчанию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AppDomain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Стековый кадр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механизм передачи аргументов и выделения временной памяти (в процедурах языков программирования высокого уровня) с использованием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системного стека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системный стек используется для сохранения адресов возврата при вызове подпрограмм, а также сохранения/восстановления значений регистров процессора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19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mtClean="0"/>
              <a:t>https://ru.wikipedia.org/wiki/%D0%A1%D1%82%D0%B5%D0%BA%D0%BE%D0%B2%D1%8B%D0%B9_%D0%BA%D0%B0%D0%B4%D1%80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65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http://programistu.org.ua/index.php/osnovy-c/213-realizatsiyapatterna-singleton-v-c</a:t>
            </a:r>
            <a:endParaRPr lang="ru-RU" dirty="0" smtClean="0"/>
          </a:p>
          <a:p>
            <a:r>
              <a:rPr lang="en-US" dirty="0" smtClean="0">
                <a:hlinkClick r:id="rId4"/>
              </a:rPr>
              <a:t>http://msdn.microsoft.com/ru-ru/library/ms182275.aspx</a:t>
            </a:r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1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aseline="0" dirty="0" smtClean="0"/>
              <a:t> </a:t>
            </a:r>
            <a:r>
              <a:rPr lang="ru-RU" baseline="0" dirty="0" smtClean="0"/>
              <a:t>Барт де Смет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List_of_CIL_instructions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etutorials.org</a:t>
            </a:r>
            <a:r>
              <a:rPr lang="en-US" dirty="0" smtClean="0"/>
              <a:t>/Programming/programming+microsoft+visual+c+sharp+2005/</a:t>
            </a:r>
            <a:r>
              <a:rPr lang="en-US" dirty="0" err="1" smtClean="0"/>
              <a:t>Part+IV+Debugging</a:t>
            </a:r>
            <a:r>
              <a:rPr lang="en-US" dirty="0" smtClean="0"/>
              <a:t>/Chapter+11+MSIL+Programming/</a:t>
            </a:r>
            <a:r>
              <a:rPr lang="en-US" dirty="0" err="1" smtClean="0"/>
              <a:t>Evaluation+Stack</a:t>
            </a:r>
            <a:r>
              <a:rPr lang="en-US" dirty="0" smtClean="0"/>
              <a:t>/</a:t>
            </a:r>
          </a:p>
          <a:p>
            <a:r>
              <a:rPr lang="ru-RU" dirty="0" smtClean="0"/>
              <a:t>Стек оценка, которая часто упоминается в описании приложения </a:t>
            </a:r>
            <a:r>
              <a:rPr lang="ru-RU" dirty="0" err="1" smtClean="0"/>
              <a:t>Hello</a:t>
            </a:r>
            <a:r>
              <a:rPr lang="ru-RU" dirty="0" smtClean="0"/>
              <a:t> </a:t>
            </a:r>
            <a:r>
              <a:rPr lang="ru-RU" dirty="0" err="1" smtClean="0"/>
              <a:t>World</a:t>
            </a:r>
            <a:r>
              <a:rPr lang="ru-RU" dirty="0" smtClean="0"/>
              <a:t>, это ключевой структуры приложения MSIL. Это мост между приложением и памяти местах. Это похоже на обычном кадре стека, но есть характерные различия. Стек оценка зритель приложения, и вы можете использовать его для просмотра параметров функции, локальные переменные, временные объекты, и многое другое. Традиционно, функциональные параметры и локальные переменные размещаются в стеке. В .NET, эта информация хранится в отдельных хранилищах, в которых память, зарезервированных для функциональных параметров и локальных переменных. Вы не можете получить доступ к этим хранилищам напрямую. Доступ параметры или локальные переменные требуется перемещение данных из памяти в слоты в стеке оценки с помощью команды нагрузки. И наоборот, вы обновить локальную переменную или параметр с содержанием в стеке оценки с помощью команды магазина. Слоты в стеке оценки являются либо 4 или 8 байт. - Смотри на: </a:t>
            </a:r>
            <a:r>
              <a:rPr lang="ru-RU" dirty="0" err="1" smtClean="0"/>
              <a:t>http</a:t>
            </a:r>
            <a:r>
              <a:rPr lang="ru-RU" dirty="0" smtClean="0"/>
              <a:t>://</a:t>
            </a:r>
            <a:r>
              <a:rPr lang="ru-RU" dirty="0" err="1" smtClean="0"/>
              <a:t>etutorials.org</a:t>
            </a:r>
            <a:r>
              <a:rPr lang="ru-RU" dirty="0" smtClean="0"/>
              <a:t>/</a:t>
            </a:r>
            <a:r>
              <a:rPr lang="ru-RU" dirty="0" err="1" smtClean="0"/>
              <a:t>Programming</a:t>
            </a:r>
            <a:r>
              <a:rPr lang="ru-RU" dirty="0" smtClean="0"/>
              <a:t>/programming+microsoft+visual+c+sharp+2005/</a:t>
            </a:r>
            <a:r>
              <a:rPr lang="ru-RU" dirty="0" err="1" smtClean="0"/>
              <a:t>Part+IV+Debugging</a:t>
            </a:r>
            <a:r>
              <a:rPr lang="ru-RU" dirty="0" smtClean="0"/>
              <a:t>/Chapter+11+MSIL+Programming/</a:t>
            </a:r>
            <a:r>
              <a:rPr lang="ru-RU" dirty="0" err="1" smtClean="0"/>
              <a:t>Evaluation+Stack</a:t>
            </a:r>
            <a:r>
              <a:rPr lang="ru-RU" dirty="0" smtClean="0"/>
              <a:t>/#</a:t>
            </a:r>
            <a:r>
              <a:rPr lang="ru-RU" dirty="0" err="1" smtClean="0"/>
              <a:t>sthash.uEyqnHKq.dpuf</a:t>
            </a:r>
            <a:endParaRPr lang="en-US" dirty="0" smtClean="0"/>
          </a:p>
          <a:p>
            <a:r>
              <a:rPr lang="ru-RU" dirty="0" smtClean="0"/>
              <a:t>То, что мы говорили о здесь только стек оценки. Инструкции IL непосредственно иметь дело с этим стеком, нажимая и хлопать значения на и от него. Думайте об этом как структурированной блокнот.</a:t>
            </a:r>
          </a:p>
          <a:p>
            <a:r>
              <a:rPr lang="ru-RU" dirty="0" smtClean="0"/>
              <a:t>Еще стек стек вызовов, который занимается поддержанием (вложенные) вызовы методов. Каждый вызов метода имеет состояние, связанное с ним в так называемом рамой. Это состояние включает в себя такие вещи, как параметры, локальные переменные, используемые в рамках метода, обратного адреса, и места, если желательно, чтобы вернуть значение вызывающему. Стек вызовов также служит роль в обеспечении безопасности с кодом доступа (CAS). В стеке прогулки стек вызовов используется, чтобы убедиться, все права на доступ в место, чтобы сделать определенные вызовы методов.</a:t>
            </a:r>
          </a:p>
          <a:p>
            <a:r>
              <a:rPr lang="ru-RU" dirty="0" smtClean="0"/>
              <a:t>В действительности, эти стеки тесно связаны друг с другом, и вместе они образуют стек CLR. Это следует учитывать только деталь реализации, хотя; это </a:t>
            </a:r>
            <a:r>
              <a:rPr lang="ru-RU" dirty="0" err="1" smtClean="0"/>
              <a:t>утвер</a:t>
            </a:r>
            <a:r>
              <a:rPr lang="ru-RU" dirty="0" smtClean="0"/>
              <a:t>- ждать вообще помогает думать о как складывается отдельно, поскольку они служат разным целям.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17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cs typeface="Consolas"/>
              </a:rPr>
              <a:t>Стек вычислений (</a:t>
            </a:r>
            <a:r>
              <a:rPr lang="en-US" sz="1200" dirty="0" smtClean="0">
                <a:cs typeface="Consolas"/>
              </a:rPr>
              <a:t>evaluation stack</a:t>
            </a:r>
            <a:r>
              <a:rPr lang="ru-RU" sz="1200" dirty="0" smtClean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</a:t>
            </a:r>
            <a:r>
              <a:rPr lang="ru-RU" sz="1200" smtClean="0">
                <a:cs typeface="Consolas"/>
              </a:rPr>
              <a:t>в стеке </a:t>
            </a:r>
            <a:r>
              <a:rPr lang="ru-RU" sz="1200" dirty="0" smtClean="0">
                <a:cs typeface="Consolas"/>
              </a:rPr>
              <a:t>вычислений с помощью команды </a:t>
            </a:r>
            <a:r>
              <a:rPr lang="en-US" sz="1200" dirty="0" smtClean="0">
                <a:cs typeface="Consolas"/>
              </a:rPr>
              <a:t>load</a:t>
            </a:r>
            <a:r>
              <a:rPr lang="ru-RU" sz="1200" dirty="0" smtClean="0">
                <a:cs typeface="Consolas"/>
              </a:rPr>
              <a:t>, </a:t>
            </a:r>
            <a:r>
              <a:rPr lang="ru-RU" sz="1200" dirty="0" smtClean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 smtClean="0">
                <a:latin typeface="Consolas"/>
                <a:cs typeface="Consolas"/>
              </a:rPr>
              <a:t>store</a:t>
            </a:r>
            <a:r>
              <a:rPr lang="ru-RU" sz="1200" dirty="0" smtClean="0">
                <a:cs typeface="Consolas"/>
              </a:rPr>
              <a:t>. Слоты в вычислительном стеке имеют размер 4 или 8 байт.</a:t>
            </a:r>
            <a:endParaRPr lang="en-US" sz="1200" dirty="0" smtClean="0">
              <a:cs typeface="Consola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1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cs typeface="Consolas"/>
              </a:rPr>
              <a:t>Стек вычислений (</a:t>
            </a:r>
            <a:r>
              <a:rPr lang="en-US" sz="1200" dirty="0" smtClean="0">
                <a:cs typeface="Consolas"/>
              </a:rPr>
              <a:t>evaluation stack</a:t>
            </a:r>
            <a:r>
              <a:rPr lang="ru-RU" sz="1200" dirty="0" smtClean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 smtClean="0">
                <a:cs typeface="Consolas"/>
              </a:rPr>
              <a:t>load</a:t>
            </a:r>
            <a:r>
              <a:rPr lang="ru-RU" sz="1200" dirty="0" smtClean="0">
                <a:cs typeface="Consolas"/>
              </a:rPr>
              <a:t>, </a:t>
            </a:r>
            <a:r>
              <a:rPr lang="ru-RU" sz="1200" dirty="0" smtClean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 smtClean="0">
                <a:latin typeface="Consolas"/>
                <a:cs typeface="Consolas"/>
              </a:rPr>
              <a:t>store</a:t>
            </a:r>
            <a:r>
              <a:rPr lang="ru-RU" sz="1200" dirty="0" smtClean="0">
                <a:cs typeface="Consolas"/>
              </a:rPr>
              <a:t>. Слоты в вычислительном стеке имеют размер 4 или 8 байт.</a:t>
            </a:r>
            <a:endParaRPr lang="en-US" sz="1200" dirty="0" smtClean="0"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latin typeface="Consolas"/>
                <a:cs typeface="Consolas"/>
              </a:rPr>
              <a:t>Стек </a:t>
            </a:r>
            <a:r>
              <a:rPr lang="ru-RU" sz="1200" dirty="0" err="1" smtClean="0">
                <a:latin typeface="Consolas"/>
                <a:cs typeface="Consolas"/>
              </a:rPr>
              <a:t>вычмслений</a:t>
            </a:r>
            <a:r>
              <a:rPr lang="ru-RU" sz="1200" baseline="0" dirty="0" smtClean="0">
                <a:latin typeface="Consolas"/>
                <a:cs typeface="Consolas"/>
              </a:rPr>
              <a:t> (</a:t>
            </a:r>
            <a:r>
              <a:rPr lang="en-US" sz="1200" baseline="0" dirty="0" smtClean="0">
                <a:latin typeface="Consolas"/>
                <a:cs typeface="Consolas"/>
              </a:rPr>
              <a:t>evaluation stack</a:t>
            </a:r>
            <a:r>
              <a:rPr lang="ru-RU" sz="1200" baseline="0" dirty="0" smtClean="0">
                <a:latin typeface="Consolas"/>
                <a:cs typeface="Consolas"/>
              </a:rPr>
              <a:t>)</a:t>
            </a:r>
            <a:r>
              <a:rPr lang="ru-RU" sz="1200" dirty="0" smtClean="0">
                <a:latin typeface="Consolas"/>
                <a:cs typeface="Consolas"/>
              </a:rPr>
              <a:t> является ключевой структурой MSIL приложений. Это мост между приложением и памятью. Он похож на обычного стековый</a:t>
            </a:r>
            <a:r>
              <a:rPr lang="ru-RU" sz="1200" baseline="0" dirty="0" smtClean="0">
                <a:latin typeface="Consolas"/>
                <a:cs typeface="Consolas"/>
              </a:rPr>
              <a:t> фрейм (</a:t>
            </a:r>
            <a:r>
              <a:rPr lang="ru-RU" sz="1200" dirty="0" smtClean="0">
                <a:latin typeface="Consolas"/>
                <a:cs typeface="Consolas"/>
              </a:rPr>
              <a:t>кадр</a:t>
            </a:r>
            <a:r>
              <a:rPr lang="ru-RU" sz="1200" baseline="0" dirty="0" smtClean="0">
                <a:latin typeface="Consolas"/>
                <a:cs typeface="Consolas"/>
              </a:rPr>
              <a:t>)</a:t>
            </a:r>
            <a:r>
              <a:rPr lang="ru-RU" sz="1200" dirty="0" smtClean="0">
                <a:latin typeface="Consolas"/>
                <a:cs typeface="Consolas"/>
              </a:rPr>
              <a:t>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вычислительном стеке с помощью команды </a:t>
            </a:r>
            <a:r>
              <a:rPr lang="en-US" sz="1200" dirty="0" smtClean="0">
                <a:latin typeface="Consolas"/>
                <a:cs typeface="Consolas"/>
              </a:rPr>
              <a:t>load</a:t>
            </a:r>
            <a:r>
              <a:rPr lang="ru-RU" sz="1200" dirty="0" smtClean="0">
                <a:latin typeface="Consolas"/>
                <a:cs typeface="Consolas"/>
              </a:rPr>
              <a:t>, обновление локальных переменных или параметров содержимым стека вычислений выполняется с помощью команды </a:t>
            </a:r>
            <a:r>
              <a:rPr lang="en-US" sz="1200" dirty="0" smtClean="0">
                <a:latin typeface="Consolas"/>
                <a:cs typeface="Consolas"/>
              </a:rPr>
              <a:t>store</a:t>
            </a:r>
            <a:r>
              <a:rPr lang="ru-RU" sz="1200" dirty="0" smtClean="0">
                <a:latin typeface="Consolas"/>
                <a:cs typeface="Consolas"/>
              </a:rPr>
              <a:t>. Слоты в вычислительном стеке имеют размер 4 или 8 байт.</a:t>
            </a:r>
            <a:endParaRPr lang="en-US" sz="1200" dirty="0" smtClean="0"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0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Method</a:t>
            </a:r>
            <a:r>
              <a:rPr lang="en-US" sz="1600" baseline="0" dirty="0" smtClean="0"/>
              <a:t> state description table – incoming arguments, local variables, local allocation, operation stack, </a:t>
            </a:r>
            <a:r>
              <a:rPr lang="en-US" sz="1600" baseline="0" dirty="0" err="1" smtClean="0"/>
              <a:t>outgoining</a:t>
            </a:r>
            <a:r>
              <a:rPr lang="en-US" sz="1600" baseline="0" dirty="0" smtClean="0"/>
              <a:t> arguments</a:t>
            </a:r>
            <a:endParaRPr lang="ru-RU" sz="1600" dirty="0" smtClean="0">
              <a:latin typeface="Consolas"/>
              <a:cs typeface="Consolas"/>
            </a:endParaRPr>
          </a:p>
          <a:p>
            <a:r>
              <a:rPr lang="ru-RU" sz="1600" dirty="0" smtClean="0">
                <a:latin typeface="Consolas"/>
                <a:cs typeface="Consolas"/>
              </a:rPr>
              <a:t>Стек вычислений</a:t>
            </a:r>
            <a:r>
              <a:rPr lang="ru-RU" sz="1600" baseline="0" dirty="0" smtClean="0">
                <a:latin typeface="Consolas"/>
                <a:cs typeface="Consolas"/>
              </a:rPr>
              <a:t> (</a:t>
            </a:r>
            <a:r>
              <a:rPr lang="en-US" sz="1600" baseline="0" dirty="0" smtClean="0">
                <a:latin typeface="Consolas"/>
                <a:cs typeface="Consolas"/>
              </a:rPr>
              <a:t>evaluation stack</a:t>
            </a:r>
            <a:r>
              <a:rPr lang="ru-RU" sz="1600" baseline="0" dirty="0" smtClean="0">
                <a:latin typeface="Consolas"/>
                <a:cs typeface="Consolas"/>
              </a:rPr>
              <a:t>)</a:t>
            </a:r>
            <a:r>
              <a:rPr lang="ru-RU" sz="1600" dirty="0" smtClean="0">
                <a:latin typeface="Consolas"/>
                <a:cs typeface="Consolas"/>
              </a:rPr>
              <a:t> является ключевой структурой MSIL приложений. Это мост между приложением и памятью. Он похож на обычного стековый</a:t>
            </a:r>
            <a:r>
              <a:rPr lang="ru-RU" sz="1600" baseline="0" dirty="0" smtClean="0">
                <a:latin typeface="Consolas"/>
                <a:cs typeface="Consolas"/>
              </a:rPr>
              <a:t> фрейм (</a:t>
            </a:r>
            <a:r>
              <a:rPr lang="ru-RU" sz="1600" dirty="0" smtClean="0">
                <a:latin typeface="Consolas"/>
                <a:cs typeface="Consolas"/>
              </a:rPr>
              <a:t>кадр</a:t>
            </a:r>
            <a:r>
              <a:rPr lang="ru-RU" sz="1600" baseline="0" dirty="0" smtClean="0">
                <a:latin typeface="Consolas"/>
                <a:cs typeface="Consolas"/>
              </a:rPr>
              <a:t>)</a:t>
            </a:r>
            <a:r>
              <a:rPr lang="ru-RU" sz="1600" dirty="0" smtClean="0">
                <a:latin typeface="Consolas"/>
                <a:cs typeface="Consolas"/>
              </a:rPr>
              <a:t>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вычислительном стеке с помощью команды </a:t>
            </a:r>
            <a:r>
              <a:rPr lang="en-US" sz="1600" dirty="0" smtClean="0">
                <a:latin typeface="Consolas"/>
                <a:cs typeface="Consolas"/>
              </a:rPr>
              <a:t>load</a:t>
            </a:r>
            <a:r>
              <a:rPr lang="ru-RU" sz="1600" dirty="0" smtClean="0">
                <a:latin typeface="Consolas"/>
                <a:cs typeface="Consolas"/>
              </a:rPr>
              <a:t>. С другой стороны, вы обновляете локальную переменную или параметр с содержимым стека оценки с помощью команды магазина. Слоты в вычислительном стеке имеют размер 4 или 8 байт.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5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Полиморфизм – это свойство системы использовать объекты с одинаковым интерфейсом без информации о типе и внутренней структуре объекта.</a:t>
            </a:r>
          </a:p>
          <a:p>
            <a:r>
              <a:rPr lang="ru-RU" dirty="0" smtClean="0"/>
              <a:t>Параметрический полиморфизм позволяет определять функцию или тип данных обобщённо, чтобы значения могли обрабатываться идентично вне зависимости от их типа</a:t>
            </a:r>
          </a:p>
          <a:p>
            <a:endParaRPr lang="ru-RU" dirty="0" smtClean="0"/>
          </a:p>
          <a:p>
            <a:r>
              <a:rPr lang="ru-RU" dirty="0" smtClean="0"/>
              <a:t>Ситуативный (</a:t>
            </a:r>
            <a:r>
              <a:rPr lang="ru-RU" dirty="0" err="1" smtClean="0"/>
              <a:t>ad</a:t>
            </a:r>
            <a:r>
              <a:rPr lang="ru-RU" dirty="0" smtClean="0"/>
              <a:t> </a:t>
            </a:r>
            <a:r>
              <a:rPr lang="ru-RU" dirty="0" err="1" smtClean="0"/>
              <a:t>hoc</a:t>
            </a:r>
            <a:r>
              <a:rPr lang="ru-RU" dirty="0" smtClean="0"/>
              <a:t>) полиморфизм для описания полиморфных функций, вызываемых для аргументов разных типов, но реализующих различное поведение в зависимости от типа аргумента (называемых также перегруженными функциями и перегруженными операторами)</a:t>
            </a:r>
          </a:p>
          <a:p>
            <a:endParaRPr lang="ru-RU" dirty="0" smtClean="0"/>
          </a:p>
          <a:p>
            <a:r>
              <a:rPr lang="ru-RU" dirty="0" smtClean="0"/>
              <a:t>Полиморфизм подтипов (или полиморфизм включения) в ООП языках полиморфизм подтипов (обычно называемый также динамическим полиморфизмом) позволяет функции, определённой на типе </a:t>
            </a:r>
            <a:r>
              <a:rPr lang="ru-RU" dirty="0" err="1" smtClean="0"/>
              <a:t>T</a:t>
            </a:r>
            <a:r>
              <a:rPr lang="ru-RU" dirty="0" smtClean="0"/>
              <a:t>, также корректно исполняться для аргументов, принадлежащих типу </a:t>
            </a:r>
            <a:r>
              <a:rPr lang="ru-RU" dirty="0" err="1" smtClean="0"/>
              <a:t>S</a:t>
            </a:r>
            <a:r>
              <a:rPr lang="ru-RU" dirty="0" smtClean="0"/>
              <a:t>, являющемуся подтипом </a:t>
            </a:r>
            <a:r>
              <a:rPr lang="ru-RU" dirty="0" err="1" smtClean="0"/>
              <a:t>T</a:t>
            </a:r>
            <a:r>
              <a:rPr lang="ru-RU" dirty="0" smtClean="0"/>
              <a:t> (в соответствии с принципом подстановки Барбары Лисков). Такое отношение типов обычно записывается как </a:t>
            </a:r>
            <a:r>
              <a:rPr lang="ru-RU" dirty="0" err="1" smtClean="0"/>
              <a:t>S</a:t>
            </a:r>
            <a:r>
              <a:rPr lang="ru-RU" dirty="0" smtClean="0"/>
              <a:t> &lt;: </a:t>
            </a:r>
            <a:r>
              <a:rPr lang="ru-RU" dirty="0" err="1" smtClean="0"/>
              <a:t>T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Объектно-ориентированные языки программирования реализуют полиморфизм подтипов посредством наследования, то есть определения подклассов. В большинстве реализаций каждый класс содержит т. н. виртуальную таблицу — таблицу функций, реализующих полиморфную часть интерфейса класса — и каждый объект (экземпляр класса) содержит указатель на виртуальную таблицу своего класса, по согласованию с которой производится вызов полиморфного метода. Такой механизм используется в случаях:</a:t>
            </a:r>
          </a:p>
          <a:p>
            <a:endParaRPr lang="ru-RU" dirty="0" smtClean="0"/>
          </a:p>
          <a:p>
            <a:r>
              <a:rPr lang="ru-RU" dirty="0" smtClean="0"/>
              <a:t>позднего связывания, где виртуальные функции не связаны до момента вызова;</a:t>
            </a:r>
          </a:p>
          <a:p>
            <a:endParaRPr lang="ru-RU" dirty="0" smtClean="0"/>
          </a:p>
          <a:p>
            <a:r>
              <a:rPr lang="ru-RU" dirty="0" smtClean="0"/>
              <a:t>одиночной диспетчеризации (то есть </a:t>
            </a:r>
            <a:r>
              <a:rPr lang="ru-RU" dirty="0" err="1" smtClean="0"/>
              <a:t>одноаргументного</a:t>
            </a:r>
            <a:r>
              <a:rPr lang="ru-RU" dirty="0" smtClean="0"/>
              <a:t> полиморфизма), где виртуальные функции связываются посредством простого просмотра виртуальной таблицы по первому аргументу (данному экземпляру класса), так что динамические типы остальных аргументов не учитываются.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35190" y="1777972"/>
            <a:ext cx="6285010" cy="1574828"/>
          </a:xfrm>
        </p:spPr>
        <p:txBody>
          <a:bodyPr/>
          <a:lstStyle>
            <a:lvl1pPr algn="l">
              <a:defRPr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947387" y="3536923"/>
            <a:ext cx="4267200" cy="91440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2" y="179343"/>
            <a:ext cx="8726607" cy="365130"/>
          </a:xfr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losa_small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8363"/>
            <a:ext cx="9144000" cy="598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148013" y="6488113"/>
            <a:ext cx="2181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2011 © 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+mn-lt"/>
              </a:rPr>
              <a:t>EPAM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Systems, RD Dep.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3" y="179343"/>
            <a:ext cx="4198996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4645025" y="179388"/>
            <a:ext cx="4235450" cy="3651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Helvetica LT Std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263525" y="836613"/>
            <a:ext cx="8616950" cy="51847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6" descr="polosa_small.w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8363"/>
            <a:ext cx="9144000" cy="598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3148013" y="6488113"/>
            <a:ext cx="2181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2011 © 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+mn-lt"/>
              </a:rPr>
              <a:t>EPAM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Systems, RD Dep.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938151" y="2176485"/>
            <a:ext cx="4876800" cy="1222375"/>
          </a:xfrm>
        </p:spPr>
        <p:txBody>
          <a:bodyPr/>
          <a:lstStyle>
            <a:lvl1pPr algn="l">
              <a:defRPr sz="4000"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Thanks for Your Attention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7387" y="3425419"/>
            <a:ext cx="5750582" cy="95134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polosa_big.wmf"/>
          <p:cNvPicPr>
            <a:picLocks noChangeAspect="1"/>
          </p:cNvPicPr>
          <p:nvPr userDrawn="1"/>
        </p:nvPicPr>
        <p:blipFill>
          <a:blip r:embed="rId2" cstate="email"/>
          <a:srcRect t="73190" b="12895"/>
          <a:stretch>
            <a:fillRect/>
          </a:stretch>
        </p:blipFill>
        <p:spPr bwMode="auto">
          <a:xfrm>
            <a:off x="0" y="5437188"/>
            <a:ext cx="91440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35190" y="1777972"/>
            <a:ext cx="6285010" cy="1574828"/>
          </a:xfrm>
        </p:spPr>
        <p:txBody>
          <a:bodyPr/>
          <a:lstStyle>
            <a:lvl1pPr algn="l">
              <a:defRPr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947387" y="3536923"/>
            <a:ext cx="4267200" cy="91440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944813" y="5924550"/>
            <a:ext cx="6207125" cy="873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LTStd-Roman"/>
              </a:defRPr>
            </a:lvl1pPr>
          </a:lstStyle>
          <a:p>
            <a:pPr>
              <a:defRPr/>
            </a:pPr>
            <a:r>
              <a:rPr lang="en-US" dirty="0" smtClean="0"/>
              <a:t>2011  © EPAM Systems, RD Dep.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losa_small.w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8363"/>
            <a:ext cx="9144000" cy="598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3148013" y="6488113"/>
            <a:ext cx="2181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2011 © 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+mn-lt"/>
              </a:rPr>
              <a:t>EPAM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Systems, RD Dep.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3" y="179343"/>
            <a:ext cx="4198996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4645025" y="179388"/>
            <a:ext cx="4235450" cy="3651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Helvetica LT Std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263525" y="836613"/>
            <a:ext cx="8616950" cy="51847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olosa_small.wmf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871538"/>
            <a:ext cx="9144001" cy="598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3148013" y="6488113"/>
            <a:ext cx="2181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2011 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+mn-lt"/>
              </a:rPr>
              <a:t>© EPAM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Systems, RD Dep.</a:t>
            </a:r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2" y="179343"/>
            <a:ext cx="8726607" cy="365130"/>
          </a:xfr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5592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2011 © EPAM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21438F"/>
                </a:solidFill>
                <a:latin typeface="+mn-lt"/>
              </a:defRPr>
            </a:lvl1pPr>
          </a:lstStyle>
          <a:p>
            <a:pPr>
              <a:defRPr/>
            </a:pPr>
            <a:fld id="{90FB4697-DEFA-4505-9161-880F1932378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52" r:id="rId5"/>
    <p:sldLayoutId id="2147483663" r:id="rId6"/>
    <p:sldLayoutId id="2147483664" r:id="rId7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9400" y="1777972"/>
            <a:ext cx="6285010" cy="1727228"/>
          </a:xfrm>
        </p:spPr>
        <p:txBody>
          <a:bodyPr/>
          <a:lstStyle/>
          <a:p>
            <a:r>
              <a:rPr lang="ru-RU" sz="4000" dirty="0" smtClean="0"/>
              <a:t>Методы</a:t>
            </a:r>
            <a:endParaRPr lang="en-US" sz="4000" dirty="0">
              <a:latin typeface="Helvetica LT Std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2895600" y="3536923"/>
            <a:ext cx="5562600" cy="1568477"/>
          </a:xfrm>
        </p:spPr>
        <p:txBody>
          <a:bodyPr>
            <a:normAutofit/>
          </a:bodyPr>
          <a:lstStyle/>
          <a:p>
            <a:r>
              <a:rPr lang="ru-RU" dirty="0" smtClean="0"/>
              <a:t>БГУ, ММФ, кафедра веб-технологий и компьютерного моделирования</a:t>
            </a:r>
          </a:p>
          <a:p>
            <a:r>
              <a:rPr lang="ru-RU" dirty="0" smtClean="0"/>
              <a:t>Автор: Кравчук Анжелика Ивановна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Вызов </a:t>
            </a:r>
            <a:r>
              <a:rPr lang="ru-RU" smtClean="0"/>
              <a:t>метода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5800"/>
            <a:ext cx="4620364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sp>
        <p:nvSpPr>
          <p:cNvPr id="5" name="Flowchart: Document 8"/>
          <p:cNvSpPr/>
          <p:nvPr/>
        </p:nvSpPr>
        <p:spPr>
          <a:xfrm>
            <a:off x="304800" y="762000"/>
            <a:ext cx="3886200" cy="2209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nsolas"/>
                <a:cs typeface="Consolas"/>
              </a:rPr>
              <a:t>C#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a = 1; </a:t>
            </a:r>
            <a:endParaRPr lang="hu-HU" sz="1600" dirty="0" smtClean="0">
              <a:latin typeface="Consolas"/>
              <a:cs typeface="Consolas"/>
            </a:endParaRPr>
          </a:p>
          <a:p>
            <a:r>
              <a:rPr lang="hu-HU" sz="1600" dirty="0" smtClean="0">
                <a:latin typeface="Consolas"/>
                <a:cs typeface="Consolas"/>
              </a:rPr>
              <a:t>int </a:t>
            </a:r>
            <a:r>
              <a:rPr lang="hu-HU" sz="1600" dirty="0">
                <a:latin typeface="Consolas"/>
                <a:cs typeface="Consolas"/>
              </a:rPr>
              <a:t>b = 2; </a:t>
            </a:r>
            <a:endParaRPr lang="hu-HU" sz="1600" dirty="0" smtClean="0">
              <a:latin typeface="Consolas"/>
              <a:cs typeface="Consolas"/>
            </a:endParaRPr>
          </a:p>
          <a:p>
            <a:r>
              <a:rPr lang="hu-HU" sz="1600" dirty="0" smtClean="0">
                <a:latin typeface="Consolas"/>
                <a:cs typeface="Consolas"/>
              </a:rPr>
              <a:t>int </a:t>
            </a:r>
            <a:r>
              <a:rPr lang="hu-HU" sz="1600" dirty="0">
                <a:latin typeface="Consolas"/>
                <a:cs typeface="Consolas"/>
              </a:rPr>
              <a:t>c = 3; </a:t>
            </a:r>
            <a:endParaRPr lang="hu-HU" sz="1600" dirty="0" smtClean="0">
              <a:latin typeface="Consolas"/>
              <a:cs typeface="Consolas"/>
            </a:endParaRPr>
          </a:p>
          <a:p>
            <a:endParaRPr lang="hu-HU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res = a + b * c;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495800" cy="3733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600" dirty="0">
                <a:latin typeface="Consolas"/>
                <a:cs typeface="Consolas"/>
              </a:rPr>
              <a:t>IL_0001:  ldc.i4.1    </a:t>
            </a:r>
          </a:p>
          <a:p>
            <a:r>
              <a:rPr lang="pl-PL" sz="1600" dirty="0">
                <a:latin typeface="Consolas"/>
                <a:cs typeface="Consolas"/>
              </a:rPr>
              <a:t>IL_0002:  stloc.0     // a</a:t>
            </a:r>
          </a:p>
          <a:p>
            <a:r>
              <a:rPr lang="pl-PL" sz="1600" dirty="0">
                <a:latin typeface="Consolas"/>
                <a:cs typeface="Consolas"/>
              </a:rPr>
              <a:t>IL_0003:  ldc.i4.2    </a:t>
            </a:r>
          </a:p>
          <a:p>
            <a:r>
              <a:rPr lang="pl-PL" sz="1600" dirty="0">
                <a:latin typeface="Consolas"/>
                <a:cs typeface="Consolas"/>
              </a:rPr>
              <a:t>IL_0004:  stloc.1     // b</a:t>
            </a:r>
          </a:p>
          <a:p>
            <a:r>
              <a:rPr lang="pl-PL" sz="1600" dirty="0">
                <a:latin typeface="Consolas"/>
                <a:cs typeface="Consolas"/>
              </a:rPr>
              <a:t>IL_0005:  ldc.i4.3    </a:t>
            </a:r>
          </a:p>
          <a:p>
            <a:r>
              <a:rPr lang="pl-PL" sz="1600" dirty="0">
                <a:latin typeface="Consolas"/>
                <a:cs typeface="Consolas"/>
              </a:rPr>
              <a:t>IL_0006:  stloc.2     // c</a:t>
            </a:r>
          </a:p>
          <a:p>
            <a:r>
              <a:rPr lang="cs-CZ" sz="1600" dirty="0">
                <a:latin typeface="Consolas"/>
                <a:cs typeface="Consolas"/>
              </a:rPr>
              <a:t>IL_0007:  ldloc.0     // a</a:t>
            </a:r>
          </a:p>
          <a:p>
            <a:r>
              <a:rPr lang="cs-CZ" sz="1600" dirty="0">
                <a:latin typeface="Consolas"/>
                <a:cs typeface="Consolas"/>
              </a:rPr>
              <a:t>IL_0008:  ldloc.1     // b</a:t>
            </a:r>
          </a:p>
          <a:p>
            <a:r>
              <a:rPr lang="cs-CZ" sz="1600" dirty="0">
                <a:latin typeface="Consolas"/>
                <a:cs typeface="Consolas"/>
              </a:rPr>
              <a:t>IL_0009:  ldloc.2     // c</a:t>
            </a:r>
          </a:p>
          <a:p>
            <a:r>
              <a:rPr lang="ro-RO" sz="1600" dirty="0">
                <a:latin typeface="Consolas"/>
                <a:cs typeface="Consolas"/>
              </a:rPr>
              <a:t>IL_000A:  mul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IL_000B:  add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IL_000C:  stloc.3     // res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2604259" y="27696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5257800"/>
            <a:ext cx="8763000" cy="1219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/>
              <a:t>IL является стековым </a:t>
            </a:r>
            <a:r>
              <a:rPr lang="ru-RU" dirty="0" smtClean="0"/>
              <a:t>языком</a:t>
            </a:r>
            <a:r>
              <a:rPr lang="en-US" dirty="0" smtClean="0"/>
              <a:t> – </a:t>
            </a:r>
            <a:r>
              <a:rPr lang="ru-RU" dirty="0" smtClean="0"/>
              <a:t>различные </a:t>
            </a:r>
            <a:r>
              <a:rPr lang="ru-RU" dirty="0"/>
              <a:t>операции выталкивают свои операнды или аргументы из стека для выполнения </a:t>
            </a:r>
            <a:r>
              <a:rPr lang="ru-RU" dirty="0" smtClean="0"/>
              <a:t>вычислений, по завершению которых результат заталкивается </a:t>
            </a:r>
            <a:r>
              <a:rPr lang="ru-RU" dirty="0"/>
              <a:t>в </a:t>
            </a:r>
            <a:r>
              <a:rPr lang="ru-RU" dirty="0" smtClean="0"/>
              <a:t>стек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371600" y="1066800"/>
            <a:ext cx="6673180" cy="5029200"/>
            <a:chOff x="1219201" y="1371600"/>
            <a:chExt cx="6673180" cy="502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112534" y="1371600"/>
              <a:ext cx="0" cy="502920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941334" y="1447800"/>
              <a:ext cx="0" cy="495300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12534" y="6400800"/>
              <a:ext cx="1828800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12534" y="4495800"/>
              <a:ext cx="1828800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12534" y="3581400"/>
              <a:ext cx="1828800" cy="0"/>
            </a:xfrm>
            <a:prstGeom prst="line">
              <a:avLst/>
            </a:prstGeom>
            <a:ln w="571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112534" y="4038600"/>
              <a:ext cx="1828800" cy="0"/>
            </a:xfrm>
            <a:prstGeom prst="line">
              <a:avLst/>
            </a:prstGeom>
            <a:ln w="57150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eft Brace 20"/>
            <p:cNvSpPr/>
            <p:nvPr/>
          </p:nvSpPr>
          <p:spPr>
            <a:xfrm>
              <a:off x="1664734" y="44958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/>
            <p:cNvSpPr/>
            <p:nvPr/>
          </p:nvSpPr>
          <p:spPr>
            <a:xfrm>
              <a:off x="1664734" y="13716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4941334" y="3581400"/>
              <a:ext cx="762000" cy="914400"/>
            </a:xfrm>
            <a:prstGeom prst="righ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4941334" y="1447800"/>
              <a:ext cx="762000" cy="2133600"/>
            </a:xfrm>
            <a:prstGeom prst="righ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550057" y="2771524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1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626258" y="5317343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0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1200" y="2209800"/>
              <a:ext cx="1582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 Space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91200" y="3733800"/>
              <a:ext cx="2101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 and 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Variables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819400" y="1524000"/>
              <a:ext cx="0" cy="2133600"/>
            </a:xfrm>
            <a:prstGeom prst="straightConnector1">
              <a:avLst/>
            </a:prstGeom>
            <a:ln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6200000">
              <a:off x="2137252" y="2497944"/>
              <a:ext cx="81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Grows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3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04800" y="838200"/>
            <a:ext cx="8610600" cy="5105400"/>
            <a:chOff x="304800" y="838200"/>
            <a:chExt cx="8610600" cy="5105400"/>
          </a:xfrm>
        </p:grpSpPr>
        <p:grpSp>
          <p:nvGrpSpPr>
            <p:cNvPr id="104" name="Group 103"/>
            <p:cNvGrpSpPr/>
            <p:nvPr/>
          </p:nvGrpSpPr>
          <p:grpSpPr>
            <a:xfrm>
              <a:off x="304800" y="838200"/>
              <a:ext cx="8610600" cy="5105400"/>
              <a:chOff x="685799" y="990600"/>
              <a:chExt cx="7848601" cy="510540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685800" y="2362200"/>
                <a:ext cx="0" cy="266700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2375686" y="2362200"/>
                <a:ext cx="0" cy="266700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85800" y="5029200"/>
                <a:ext cx="1666959" cy="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85799" y="2895600"/>
                <a:ext cx="1689887" cy="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85800" y="2362200"/>
                <a:ext cx="1666959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824713" y="1447800"/>
                <a:ext cx="13268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 </a:t>
                </a:r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Local </a:t>
                </a:r>
              </a:p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Variables </a:t>
                </a:r>
                <a:endPara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983765" y="1447800"/>
                <a:ext cx="12211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Function</a:t>
                </a:r>
              </a:p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Arguments</a:t>
                </a: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685799" y="3429000"/>
                <a:ext cx="1689887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85799" y="3962400"/>
                <a:ext cx="1689887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85799" y="4495800"/>
                <a:ext cx="1689887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1371600" y="4572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0</a:t>
                </a:r>
                <a:endPara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371600" y="405026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1</a:t>
                </a:r>
                <a:endPara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71600" y="35052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2</a:t>
                </a:r>
                <a:endPara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3657600" y="1752600"/>
                <a:ext cx="0" cy="434340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5486400" y="1752600"/>
                <a:ext cx="0" cy="434340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657600" y="6096000"/>
                <a:ext cx="1828800" cy="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657600" y="3962400"/>
                <a:ext cx="1828800" cy="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657600" y="3429000"/>
                <a:ext cx="1828800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3657600" y="2895600"/>
                <a:ext cx="1828800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657600" y="4495800"/>
                <a:ext cx="1828800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657600" y="5029200"/>
                <a:ext cx="1828800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657600" y="5562600"/>
                <a:ext cx="1828800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657600" y="2362200"/>
                <a:ext cx="1828800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657600" y="1752600"/>
                <a:ext cx="1828800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3657600" y="990600"/>
                <a:ext cx="1752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Stack</a:t>
                </a:r>
                <a:endParaRPr lang="en-US" dirty="0"/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>
                <a:off x="6797984" y="2362200"/>
                <a:ext cx="0" cy="266700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8534400" y="2362200"/>
                <a:ext cx="0" cy="266700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6797984" y="5029200"/>
                <a:ext cx="1736416" cy="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6797986" y="2895600"/>
                <a:ext cx="1736414" cy="0"/>
              </a:xfrm>
              <a:prstGeom prst="line">
                <a:avLst/>
              </a:prstGeom>
              <a:ln w="5715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797984" y="2362200"/>
                <a:ext cx="1736416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797984" y="3429000"/>
                <a:ext cx="1736416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6797984" y="3962400"/>
                <a:ext cx="1736416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6797984" y="4495800"/>
                <a:ext cx="1736416" cy="0"/>
              </a:xfrm>
              <a:prstGeom prst="line">
                <a:avLst/>
              </a:prstGeom>
              <a:ln w="57150" cmpd="sng"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371600" y="24384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n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2264" y="2971800"/>
                <a:ext cx="311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…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467600" y="45720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0</a:t>
                </a:r>
                <a:endPara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467600" y="405026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1</a:t>
                </a:r>
                <a:endPara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467600" y="35052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2</a:t>
                </a:r>
                <a:endPara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467600" y="243840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n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468264" y="2971800"/>
                <a:ext cx="311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…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2352759" y="3200400"/>
                <a:ext cx="1304841" cy="0"/>
              </a:xfrm>
              <a:prstGeom prst="straightConnector1">
                <a:avLst/>
              </a:prstGeom>
              <a:ln>
                <a:prstDash val="sys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5486400" y="3200400"/>
                <a:ext cx="1311584" cy="0"/>
              </a:xfrm>
              <a:prstGeom prst="straightConnector1">
                <a:avLst/>
              </a:prstGeom>
              <a:ln>
                <a:prstDash val="sys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/>
            <p:cNvSpPr txBox="1"/>
            <p:nvPr/>
          </p:nvSpPr>
          <p:spPr>
            <a:xfrm>
              <a:off x="2070144" y="2286000"/>
              <a:ext cx="1580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070144" y="3276600"/>
              <a:ext cx="1580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92" name="Straight Arrow Connector 191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5499144" y="3276600"/>
              <a:ext cx="1580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486400" y="2362200"/>
              <a:ext cx="1580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24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33400"/>
            <a:ext cx="5181600" cy="3293390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50800" dist="38100" dir="2700000" algn="tl" rotWithShape="0">
              <a:schemeClr val="accent1">
                <a:alpha val="43000"/>
              </a:scheme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23147" y="5168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8600" y="3962400"/>
            <a:ext cx="87630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eaLnBrk="0" hangingPunct="0">
              <a:spcBef>
                <a:spcPct val="30000"/>
              </a:spcBef>
              <a:defRPr/>
            </a:pPr>
            <a:r>
              <a:rPr lang="ru-RU" sz="1600" dirty="0">
                <a:cs typeface="Consolas"/>
              </a:rPr>
              <a:t>Стек </a:t>
            </a:r>
            <a:r>
              <a:rPr lang="ru-RU" sz="1600" dirty="0" smtClean="0">
                <a:cs typeface="Consolas"/>
              </a:rPr>
              <a:t>вычислений </a:t>
            </a:r>
            <a:r>
              <a:rPr lang="ru-RU" sz="1600" dirty="0">
                <a:cs typeface="Consolas"/>
              </a:rPr>
              <a:t>(</a:t>
            </a:r>
            <a:r>
              <a:rPr lang="en-US" sz="1600" dirty="0">
                <a:cs typeface="Consolas"/>
              </a:rPr>
              <a:t>evaluation stack</a:t>
            </a:r>
            <a:r>
              <a:rPr lang="ru-RU" sz="1600" dirty="0">
                <a:cs typeface="Consolas"/>
              </a:rPr>
              <a:t>) является ключевой структурой MSIL приложений. Это мост между приложением и памятью. Он похож на </a:t>
            </a:r>
            <a:r>
              <a:rPr lang="ru-RU" sz="1600" dirty="0" smtClean="0">
                <a:cs typeface="Consolas"/>
              </a:rPr>
              <a:t>обычный </a:t>
            </a:r>
            <a:r>
              <a:rPr lang="ru-RU" sz="1600" dirty="0">
                <a:cs typeface="Consolas"/>
              </a:rPr>
              <a:t>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</a:t>
            </a:r>
            <a:r>
              <a:rPr lang="ru-RU" sz="1600" dirty="0" smtClean="0">
                <a:cs typeface="Consolas"/>
              </a:rPr>
              <a:t>вычислений с </a:t>
            </a:r>
            <a:r>
              <a:rPr lang="ru-RU" sz="1600" dirty="0">
                <a:cs typeface="Consolas"/>
              </a:rPr>
              <a:t>помощью команды </a:t>
            </a:r>
            <a:r>
              <a:rPr lang="en-US" sz="1600" dirty="0" smtClean="0">
                <a:cs typeface="Consolas"/>
              </a:rPr>
              <a:t>load</a:t>
            </a:r>
            <a:r>
              <a:rPr lang="ru-RU" sz="1600" dirty="0" smtClean="0">
                <a:cs typeface="Consolas"/>
              </a:rPr>
              <a:t>, </a:t>
            </a:r>
            <a:r>
              <a:rPr lang="ru-RU" sz="1600" dirty="0" smtClean="0">
                <a:latin typeface="Consolas"/>
                <a:cs typeface="Consolas"/>
              </a:rPr>
              <a:t>обновление </a:t>
            </a:r>
            <a:r>
              <a:rPr lang="ru-RU" sz="1600" dirty="0">
                <a:latin typeface="Consolas"/>
                <a:cs typeface="Consolas"/>
              </a:rPr>
              <a:t>локальных переменных или параметров </a:t>
            </a:r>
            <a:r>
              <a:rPr lang="ru-RU" sz="1600" dirty="0" smtClean="0">
                <a:latin typeface="Consolas"/>
                <a:cs typeface="Consolas"/>
              </a:rPr>
              <a:t>новым содержимым из стека </a:t>
            </a:r>
            <a:r>
              <a:rPr lang="ru-RU" sz="1600" dirty="0">
                <a:latin typeface="Consolas"/>
                <a:cs typeface="Consolas"/>
              </a:rPr>
              <a:t>вычислений выполняется с помощью команды </a:t>
            </a:r>
            <a:r>
              <a:rPr lang="en-US" sz="1600" dirty="0">
                <a:latin typeface="Consolas"/>
                <a:cs typeface="Consolas"/>
              </a:rPr>
              <a:t>store</a:t>
            </a:r>
            <a:r>
              <a:rPr lang="ru-RU" sz="1600" dirty="0" smtClean="0">
                <a:cs typeface="Consolas"/>
              </a:rPr>
              <a:t>. </a:t>
            </a:r>
            <a:r>
              <a:rPr lang="ru-RU" sz="1600" dirty="0">
                <a:cs typeface="Consolas"/>
              </a:rPr>
              <a:t>Слоты в вычислительном стеке имеют размер 4 или 8 байт</a:t>
            </a:r>
            <a:r>
              <a:rPr lang="ru-RU" sz="1600" dirty="0" smtClean="0">
                <a:cs typeface="Consolas"/>
              </a:rPr>
              <a:t>.</a:t>
            </a:r>
            <a:endParaRPr lang="en-US" sz="1600" dirty="0"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8358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42585" cy="389295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64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вычислений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1" y="1397000"/>
            <a:ext cx="8728739" cy="3869441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1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</a:t>
            </a:r>
            <a:r>
              <a:rPr lang="ru-RU" dirty="0" smtClean="0"/>
              <a:t>метода</a:t>
            </a:r>
            <a:endParaRPr lang="en-US" dirty="0"/>
          </a:p>
        </p:txBody>
      </p:sp>
      <p:sp>
        <p:nvSpPr>
          <p:cNvPr id="5" name="Flowchart: Document 8"/>
          <p:cNvSpPr/>
          <p:nvPr/>
        </p:nvSpPr>
        <p:spPr>
          <a:xfrm>
            <a:off x="304800" y="762000"/>
            <a:ext cx="3886200" cy="2209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nsolas"/>
                <a:cs typeface="Consolas"/>
              </a:rPr>
              <a:t>C#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static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Add(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a,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b) </a:t>
            </a:r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{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return </a:t>
            </a:r>
            <a:r>
              <a:rPr lang="en-US" sz="1600" dirty="0">
                <a:latin typeface="Consolas"/>
                <a:cs typeface="Consolas"/>
              </a:rPr>
              <a:t>a + b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r>
              <a:rPr lang="en-US" sz="1600" dirty="0" smtClean="0">
                <a:latin typeface="Consolas"/>
                <a:cs typeface="Consolas"/>
              </a:rPr>
              <a:t>}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495800" cy="2057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latin typeface="Consolas"/>
              <a:cs typeface="Consolas"/>
            </a:endParaRPr>
          </a:p>
          <a:p>
            <a:pPr algn="ctr"/>
            <a:r>
              <a:rPr lang="en-US" sz="2800" b="1" dirty="0" smtClean="0"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ldarg</a:t>
            </a:r>
            <a:r>
              <a:rPr lang="en-US" sz="1600" dirty="0">
                <a:latin typeface="Consolas"/>
                <a:cs typeface="Consolas"/>
              </a:rPr>
              <a:t>.0 </a:t>
            </a:r>
            <a:endParaRPr lang="en-US" sz="1600" dirty="0" smtClean="0">
              <a:latin typeface="Consolas"/>
              <a:cs typeface="Consolas"/>
            </a:endParaRP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ldarg</a:t>
            </a:r>
            <a:r>
              <a:rPr lang="en-US" sz="1600" dirty="0">
                <a:latin typeface="Consolas"/>
                <a:cs typeface="Consolas"/>
              </a:rPr>
              <a:t>.1 </a:t>
            </a:r>
            <a:endParaRPr lang="en-US" sz="1600" dirty="0" smtClean="0">
              <a:latin typeface="Consolas"/>
              <a:cs typeface="Consolas"/>
            </a:endParaRP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add</a:t>
            </a: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ret 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137658" y="17790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Document 8"/>
          <p:cNvSpPr/>
          <p:nvPr/>
        </p:nvSpPr>
        <p:spPr>
          <a:xfrm>
            <a:off x="304800" y="3200400"/>
            <a:ext cx="3886200" cy="2209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nsolas"/>
                <a:cs typeface="Consolas"/>
              </a:rPr>
              <a:t>C#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 smtClean="0">
                <a:latin typeface="Consolas"/>
                <a:cs typeface="Consolas"/>
              </a:rPr>
              <a:t>{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Add(3,5);</a:t>
            </a:r>
          </a:p>
          <a:p>
            <a:r>
              <a:rPr lang="en-US" sz="1600" dirty="0" smtClean="0">
                <a:latin typeface="Consolas"/>
                <a:cs typeface="Consolas"/>
              </a:rPr>
              <a:t>}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4495800" y="3200400"/>
            <a:ext cx="4495800" cy="2057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latin typeface="Consolas"/>
              <a:cs typeface="Consolas"/>
            </a:endParaRPr>
          </a:p>
          <a:p>
            <a:pPr algn="ctr"/>
            <a:r>
              <a:rPr lang="en-US" sz="2800" b="1" dirty="0" smtClean="0"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ldc.i4.3 </a:t>
            </a: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ldc.i4.5 </a:t>
            </a:r>
          </a:p>
          <a:p>
            <a:pPr marL="450850"/>
            <a:r>
              <a:rPr lang="en-US" sz="1600" dirty="0" smtClean="0">
                <a:latin typeface="Consolas"/>
                <a:cs typeface="Consolas"/>
              </a:rPr>
              <a:t>call Add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061458" y="42174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901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</a:t>
            </a:r>
            <a:r>
              <a:rPr lang="ru-RU" dirty="0" smtClean="0"/>
              <a:t>метода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838200"/>
            <a:ext cx="8365134" cy="5410200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0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Перегруженные методы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>
          <a:xfrm>
            <a:off x="228600" y="762000"/>
            <a:ext cx="3810000" cy="1905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intData = 99;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bool booleanData = true;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(intData);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(booleanData);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743200"/>
            <a:ext cx="5105400" cy="3810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(decimal amount)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_balance += amount;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(string amount)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_balance += decimal.Parse(amount);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dollars, int cents)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_balance += dollars + (cents / 100.0m);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10200" y="2514600"/>
            <a:ext cx="3581400" cy="2209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вызове метода компилятор определяет версию метода, который должен быть вызан, анализируя количество и типы аргументов, указанных при вызове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>
          <a:xfrm>
            <a:off x="4495800" y="609600"/>
            <a:ext cx="4495800" cy="1676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 smtClean="0"/>
          </a:p>
          <a:p>
            <a:pPr algn="just"/>
            <a:r>
              <a:rPr lang="ru-RU" dirty="0" smtClean="0"/>
              <a:t>Перегруженные методы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имеют одинаковое имя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имеют уникальную сигнатуру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имеют одну семантику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метода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152400" y="1143000"/>
            <a:ext cx="88392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Методы это имплементация поведения типа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2400" y="1905000"/>
            <a:ext cx="8839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Метод содержит блок кода, определяющий действия, которые может выполнять тип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2400" y="2819400"/>
            <a:ext cx="8839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Методы позволяют инкапсулировать операции, которые защищают данные, хранимые внутри типа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2400" y="3733800"/>
            <a:ext cx="8839200" cy="152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Методы могут быть предназначены для внутреннего использования типа и быть закрытыми для других типов</a:t>
            </a:r>
          </a:p>
          <a:p>
            <a:pPr algn="just"/>
            <a:r>
              <a:rPr lang="ru-RU" dirty="0" smtClean="0"/>
              <a:t>Методы могут разрабатываться, чтобы позволить другим типам запрашивать выполнение определенного действия объекта, эти методы являются открытыми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 параметров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 всегда возможна перегрузка метода, принимающего переменное число параметров, особенно если не существует теоретических ограничений на их количество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304800" y="2133600"/>
            <a:ext cx="6019800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one + two;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609600" y="2971800"/>
            <a:ext cx="6019800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one + two + three;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90600" y="3886200"/>
            <a:ext cx="6019800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one + two + three + four;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1379008" y="4800600"/>
            <a:ext cx="5936192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Add(. . .)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one + two + three + four + . . .;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1000" y="4953000"/>
            <a:ext cx="49050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762000"/>
            <a:ext cx="5562600" cy="3048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Add(int[] data)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3200400" y="3733800"/>
            <a:ext cx="5791200" cy="2667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int[] myData = new int[4];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myData[0] = 99;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myData[1] = 2;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myData[2] = 55;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myData[3] = -26;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sum = myObject.Add(myData);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28800" y="3048000"/>
            <a:ext cx="71628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Необходимо вручную объявлять и заполнять массив данных</a:t>
            </a:r>
            <a:r>
              <a:rPr lang="en-US" sz="3600" dirty="0" smtClean="0"/>
              <a:t> </a:t>
            </a:r>
            <a:r>
              <a:rPr lang="en-US" sz="3600" dirty="0" smtClean="0">
                <a:sym typeface="Wingdings"/>
              </a:rPr>
              <a:t>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371600"/>
            <a:ext cx="4876800" cy="3810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Add(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params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int[] data)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sum = myObject.Add(99, 2, 55, -26);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81600" y="1676400"/>
            <a:ext cx="3810000" cy="2514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определении метода с массивом параметров компилятор C# автоматически генерирует код, который создает массив из набора аргументов, указываемых при вызове метода</a:t>
            </a:r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3048000" y="533400"/>
            <a:ext cx="59436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Ключевое слово </a:t>
            </a:r>
            <a:r>
              <a:rPr lang="ru-RU" b="1" dirty="0" smtClean="0"/>
              <a:t>params</a:t>
            </a:r>
            <a:r>
              <a:rPr lang="ru-RU" dirty="0" smtClean="0"/>
              <a:t>  определяет массив параметров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84333">
            <a:off x="1595948" y="1068490"/>
            <a:ext cx="1669847" cy="25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5257800"/>
            <a:ext cx="87630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Если существует перегрузка метода, соответствующая указанному типу и количеству параметров, она будет вызываться предпочтительнее, чем версия метода, принимающего массив параметров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Необязательные параметры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>
          <a:xfrm>
            <a:off x="228600" y="1600200"/>
            <a:ext cx="86868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Используются, когда не представляется возможным использовать перегрузку, поскольку типы параметров не меняются так, чтобы компилятор проводил различие между реализациями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>
          <a:xfrm>
            <a:off x="228600" y="609600"/>
            <a:ext cx="8763000" cy="8866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Используются при взаимодействии с другими технологиями, поддерживающими необязательные параметры</a:t>
            </a:r>
            <a:endParaRPr lang="ru-RU" dirty="0"/>
          </a:p>
        </p:txBody>
      </p:sp>
      <p:sp>
        <p:nvSpPr>
          <p:cNvPr id="7" name="Flowchart: Document 4"/>
          <p:cNvSpPr/>
          <p:nvPr/>
        </p:nvSpPr>
        <p:spPr>
          <a:xfrm>
            <a:off x="228600" y="2895600"/>
            <a:ext cx="4191000" cy="1447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intData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{...}</a:t>
            </a: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moreIntData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4038600" y="2819400"/>
            <a:ext cx="1676400" cy="160020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  <p:sp>
        <p:nvSpPr>
          <p:cNvPr id="12" name="Flowchart: Document 6"/>
          <p:cNvSpPr/>
          <p:nvPr/>
        </p:nvSpPr>
        <p:spPr>
          <a:xfrm>
            <a:off x="228600" y="4495800"/>
            <a:ext cx="8077200" cy="1219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intData, float floatData,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moreIntData = 99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Flowchart: Document 7"/>
          <p:cNvSpPr/>
          <p:nvPr/>
        </p:nvSpPr>
        <p:spPr>
          <a:xfrm>
            <a:off x="3124200" y="4953000"/>
            <a:ext cx="5791200" cy="1600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 Arguments provided for all three parameters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10, 123.45F, 99);</a:t>
            </a: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// Arguments provided for 1st two parameters only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100, 54.321F);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Необязательные параметры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8600" y="1828800"/>
            <a:ext cx="8686800" cy="2057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intData,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float floatData = 101.1F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int moreIntData)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{...}</a:t>
            </a: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private static void Do(string massage,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DateTime dt = DateTime.Now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114800"/>
            <a:ext cx="86868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Значение, присваиваемое необязательному параметру, должно быть известно во время компиляции и не может вычисляться во время выполнения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>
          <a:xfrm>
            <a:off x="228600" y="914400"/>
            <a:ext cx="87630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Нужно указать все обязательные параметры, прежде чем указывать любые необязательные</a:t>
            </a:r>
            <a:endParaRPr lang="ru-RU" dirty="0"/>
          </a:p>
        </p:txBody>
      </p:sp>
      <p:sp>
        <p:nvSpPr>
          <p:cNvPr id="7" name="Explosion 1 9"/>
          <p:cNvSpPr/>
          <p:nvPr/>
        </p:nvSpPr>
        <p:spPr>
          <a:xfrm>
            <a:off x="7543800" y="2895600"/>
            <a:ext cx="1447800" cy="137160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Необязательные параметры 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800" y="762000"/>
            <a:ext cx="3962400" cy="2133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en-US" b="1" dirty="0" err="1" smtClean="0"/>
              <a:t>Library.dll</a:t>
            </a:r>
            <a:endParaRPr lang="en-US" b="1" dirty="0" smtClean="0"/>
          </a:p>
          <a:p>
            <a:pPr algn="ctr"/>
            <a:r>
              <a:rPr lang="en-US" b="1" dirty="0" smtClean="0"/>
              <a:t>v 1.0.0.0</a:t>
            </a:r>
          </a:p>
          <a:p>
            <a:pPr algn="ctr"/>
            <a:endParaRPr lang="en-US" sz="1600" b="1" dirty="0" smtClean="0"/>
          </a:p>
          <a:p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x){}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343400" y="762000"/>
            <a:ext cx="4572000" cy="2133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latin typeface="Consolas" pitchFamily="49" charset="0"/>
                <a:cs typeface="Consolas" pitchFamily="49" charset="0"/>
              </a:rPr>
              <a:t>Some</a:t>
            </a:r>
            <a:r>
              <a:rPr lang="en-US" b="1" dirty="0" err="1"/>
              <a:t>Library.dll</a:t>
            </a:r>
            <a:endParaRPr lang="en-US" b="1" dirty="0" smtClean="0"/>
          </a:p>
          <a:p>
            <a:pPr algn="ctr"/>
            <a:r>
              <a:rPr lang="en-US" b="1" dirty="0" smtClean="0"/>
              <a:t>v 1.0.0.0</a:t>
            </a:r>
          </a:p>
          <a:p>
            <a:pPr algn="ctr"/>
            <a:endParaRPr lang="en-US" sz="1600" b="1" dirty="0" smtClean="0"/>
          </a:p>
          <a:p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x,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 y = 0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){}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4876800"/>
            <a:ext cx="4038600" cy="1219200"/>
          </a:xfrm>
          <a:prstGeom prst="roundRec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/>
              <a:t>ClientApplication.exe</a:t>
            </a:r>
          </a:p>
          <a:p>
            <a:pPr algn="just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algn="just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().Do(100);</a:t>
            </a:r>
            <a:endParaRPr lang="en-US" sz="1600" dirty="0" smtClean="0"/>
          </a:p>
          <a:p>
            <a:pPr algn="just"/>
            <a:endParaRPr lang="ru-RU" sz="1600" dirty="0" smtClean="0"/>
          </a:p>
        </p:txBody>
      </p:sp>
      <p:sp>
        <p:nvSpPr>
          <p:cNvPr id="7" name="Up Arrow 6"/>
          <p:cNvSpPr/>
          <p:nvPr/>
        </p:nvSpPr>
        <p:spPr bwMode="auto">
          <a:xfrm>
            <a:off x="2133600" y="3048000"/>
            <a:ext cx="381000" cy="1676400"/>
          </a:xfrm>
          <a:prstGeom prst="upArrow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 smtClean="0"/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981200" y="3657600"/>
            <a:ext cx="685800" cy="685800"/>
          </a:xfrm>
          <a:prstGeom prst="noSmoking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555 L -0.45833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Именованные аргументы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685800"/>
            <a:ext cx="87630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Указав имена параметров можно обеспечить метод аргументами в последовательности, которая отличается от порядка параметров в его сигнатуре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7239000" cy="1600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double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string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{. . .}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 . .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: "Hello",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: 1234,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: 12.12);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7000" y="3352800"/>
            <a:ext cx="6324600" cy="1143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использовании именованных аргументов в сочетании с необязательными параметрами, можно пропускать параметры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>
          <a:xfrm>
            <a:off x="6358501" y="2133600"/>
            <a:ext cx="26670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Объявление метода</a:t>
            </a:r>
            <a:endParaRPr lang="ru-RU" dirty="0"/>
          </a:p>
        </p:txBody>
      </p:sp>
      <p:pic>
        <p:nvPicPr>
          <p:cNvPr id="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332366">
            <a:off x="6311922" y="1957659"/>
            <a:ext cx="2474553" cy="22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28600" y="3429000"/>
            <a:ext cx="20574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Вызов метода с именованными аргументами</a:t>
            </a:r>
            <a:endParaRPr lang="ru-RU" dirty="0"/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074498" flipV="1">
            <a:off x="407246" y="3082516"/>
            <a:ext cx="943339" cy="3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4724400"/>
            <a:ext cx="87630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Можно смешивать позиционированные и именованные аргументы</a:t>
            </a:r>
            <a:endParaRPr lang="ru-RU" dirty="0"/>
          </a:p>
        </p:txBody>
      </p:sp>
      <p:sp>
        <p:nvSpPr>
          <p:cNvPr id="13" name="Rounded Rectangle 12"/>
          <p:cNvSpPr/>
          <p:nvPr/>
        </p:nvSpPr>
        <p:spPr>
          <a:xfrm>
            <a:off x="228600" y="5562600"/>
            <a:ext cx="8763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Следует указывать все позиционированные аргументы до именованных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Параметры значения (</a:t>
            </a:r>
            <a:r>
              <a:rPr lang="en-US" dirty="0" smtClean="0"/>
              <a:t>value parameters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>
          <a:xfrm>
            <a:off x="228600" y="838200"/>
            <a:ext cx="8686800" cy="1600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Тип параметра известный как</a:t>
            </a:r>
            <a:r>
              <a:rPr lang="en-US" dirty="0" smtClean="0"/>
              <a:t> </a:t>
            </a:r>
            <a:r>
              <a:rPr lang="ru-RU" dirty="0" smtClean="0"/>
              <a:t>параметр-значение не </a:t>
            </a:r>
            <a:r>
              <a:rPr lang="ru-RU" dirty="0"/>
              <a:t>имеет специальных </a:t>
            </a:r>
            <a:r>
              <a:rPr lang="ru-RU" dirty="0" smtClean="0"/>
              <a:t>модификаторов</a:t>
            </a:r>
            <a:r>
              <a:rPr lang="ru-RU" dirty="0"/>
              <a:t>. </a:t>
            </a:r>
            <a:r>
              <a:rPr lang="ru-RU" dirty="0" smtClean="0"/>
              <a:t>Параметр</a:t>
            </a:r>
            <a:r>
              <a:rPr lang="ru-RU" dirty="0"/>
              <a:t>-</a:t>
            </a:r>
            <a:r>
              <a:rPr lang="ru-RU" dirty="0" smtClean="0"/>
              <a:t>значение получает </a:t>
            </a:r>
            <a:r>
              <a:rPr lang="ru-RU" dirty="0"/>
              <a:t>свой </a:t>
            </a:r>
            <a:r>
              <a:rPr lang="ru-RU" dirty="0" smtClean="0"/>
              <a:t>аргумент в месте вызова </a:t>
            </a:r>
            <a:r>
              <a:rPr lang="ru-RU" dirty="0"/>
              <a:t>по </a:t>
            </a:r>
            <a:r>
              <a:rPr lang="ru-RU" dirty="0" smtClean="0"/>
              <a:t>значению</a:t>
            </a:r>
          </a:p>
          <a:p>
            <a:pPr algn="just"/>
            <a:r>
              <a:rPr lang="ru-RU" b="1" dirty="0" smtClean="0">
                <a:solidFill>
                  <a:srgbClr val="FF0000"/>
                </a:solidFill>
              </a:rPr>
              <a:t>НЕ ПУТАТЬ со значимыми и ссылочными типами, это </a:t>
            </a:r>
            <a:r>
              <a:rPr lang="ru-RU" b="1" dirty="0">
                <a:solidFill>
                  <a:srgbClr val="FF0000"/>
                </a:solidFill>
              </a:rPr>
              <a:t>просто аспект </a:t>
            </a:r>
            <a:r>
              <a:rPr lang="ru-RU" b="1" dirty="0" smtClean="0">
                <a:solidFill>
                  <a:srgbClr val="FF0000"/>
                </a:solidFill>
              </a:rPr>
              <a:t>вызова метода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590800"/>
            <a:ext cx="8686800" cy="1447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first,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double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10563" flipV="1">
            <a:off x="2968469" y="2464039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Параметры значения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17977"/>
            <a:ext cx="8205500" cy="5835223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8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Параметры значения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891306" cy="5791200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25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70472939"/>
              </p:ext>
            </p:extLst>
          </p:nvPr>
        </p:nvGraphicFramePr>
        <p:xfrm>
          <a:off x="228600" y="762000"/>
          <a:ext cx="8734821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28600" y="2667000"/>
            <a:ext cx="3276600" cy="1752600"/>
            <a:chOff x="762000" y="3352800"/>
            <a:chExt cx="3276600" cy="1905000"/>
          </a:xfrm>
        </p:grpSpPr>
        <p:sp>
          <p:nvSpPr>
            <p:cNvPr id="18" name="Rounded Rectangle 17"/>
            <p:cNvSpPr/>
            <p:nvPr/>
          </p:nvSpPr>
          <p:spPr>
            <a:xfrm>
              <a:off x="762000" y="3352800"/>
              <a:ext cx="3276600" cy="1905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ru-RU" b="1" dirty="0" smtClean="0"/>
                <a:t>Сигнатура метода</a:t>
              </a:r>
              <a:endParaRPr lang="ru-RU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90600" y="3886200"/>
              <a:ext cx="2740025" cy="990600"/>
              <a:chOff x="384175" y="3733800"/>
              <a:chExt cx="2740025" cy="990600"/>
            </a:xfrm>
          </p:grpSpPr>
          <p:sp>
            <p:nvSpPr>
              <p:cNvPr id="20" name="AutoShape 26"/>
              <p:cNvSpPr>
                <a:spLocks noChangeArrowheads="1"/>
              </p:cNvSpPr>
              <p:nvPr/>
            </p:nvSpPr>
            <p:spPr bwMode="auto">
              <a:xfrm>
                <a:off x="388937" y="3733800"/>
                <a:ext cx="373063" cy="457200"/>
              </a:xfrm>
              <a:prstGeom prst="roundRect">
                <a:avLst>
                  <a:gd name="adj" fmla="val 0"/>
                </a:avLst>
              </a:prstGeom>
              <a:solidFill>
                <a:srgbClr val="9FFFDF"/>
              </a:solidFill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ru-RU" sz="2400" dirty="0" smtClean="0">
                    <a:solidFill>
                      <a:srgbClr val="2750AB"/>
                    </a:solidFill>
                  </a:rPr>
                  <a:t>1</a:t>
                </a:r>
                <a:endParaRPr lang="ru-RU" sz="2400" dirty="0">
                  <a:solidFill>
                    <a:srgbClr val="2750AB"/>
                  </a:solidFill>
                </a:endParaRPr>
              </a:p>
            </p:txBody>
          </p:sp>
          <p:sp>
            <p:nvSpPr>
              <p:cNvPr id="21" name="AutoShape 26"/>
              <p:cNvSpPr>
                <a:spLocks noChangeArrowheads="1"/>
              </p:cNvSpPr>
              <p:nvPr/>
            </p:nvSpPr>
            <p:spPr bwMode="auto">
              <a:xfrm>
                <a:off x="384175" y="4329112"/>
                <a:ext cx="377825" cy="395288"/>
              </a:xfrm>
              <a:prstGeom prst="roundRect">
                <a:avLst>
                  <a:gd name="adj" fmla="val 0"/>
                </a:avLst>
              </a:prstGeom>
              <a:solidFill>
                <a:srgbClr val="9FFFDF"/>
              </a:solidFill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ru-RU" sz="2400" dirty="0" smtClean="0">
                    <a:solidFill>
                      <a:srgbClr val="2750AB"/>
                    </a:solidFill>
                  </a:rPr>
                  <a:t>2</a:t>
                </a:r>
                <a:endParaRPr lang="ru-RU" sz="2400" dirty="0">
                  <a:solidFill>
                    <a:srgbClr val="2750AB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838200" y="3733800"/>
                <a:ext cx="2286000" cy="457200"/>
              </a:xfrm>
              <a:prstGeom prst="roundRect">
                <a:avLst/>
              </a:prstGeom>
              <a:solidFill>
                <a:srgbClr val="9FFFDF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ru-RU" dirty="0" smtClean="0"/>
                  <a:t>Имя</a:t>
                </a:r>
                <a:endParaRPr lang="ru-RU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838200" y="4267200"/>
                <a:ext cx="2286000" cy="457200"/>
              </a:xfrm>
              <a:prstGeom prst="roundRect">
                <a:avLst/>
              </a:prstGeom>
              <a:solidFill>
                <a:srgbClr val="9FFFDF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ru-RU" dirty="0" smtClean="0"/>
                  <a:t>Список параметров</a:t>
                </a:r>
                <a:endParaRPr lang="ru-RU" dirty="0"/>
              </a:p>
            </p:txBody>
          </p:sp>
        </p:grpSp>
      </p:grpSp>
      <p:sp>
        <p:nvSpPr>
          <p:cNvPr id="24" name="Rounded Rectangle 23"/>
          <p:cNvSpPr/>
          <p:nvPr/>
        </p:nvSpPr>
        <p:spPr>
          <a:xfrm>
            <a:off x="3657600" y="2743200"/>
            <a:ext cx="5334000" cy="990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Каждый метод в классе должен иметь уникальную сигнатуру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495800"/>
            <a:ext cx="8305800" cy="2195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Выходные параметры </a:t>
            </a:r>
            <a:r>
              <a:rPr lang="ru-RU" dirty="0"/>
              <a:t>и </a:t>
            </a:r>
            <a:r>
              <a:rPr lang="ru-RU" dirty="0" smtClean="0"/>
              <a:t>параметры-ссылки </a:t>
            </a:r>
            <a:r>
              <a:rPr lang="ru-RU" dirty="0"/>
              <a:t>(</a:t>
            </a:r>
            <a:r>
              <a:rPr lang="en-US" dirty="0" smtClean="0"/>
              <a:t>out &amp; ref parameters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6" name="Rounded Rectangle 5"/>
          <p:cNvSpPr/>
          <p:nvPr/>
        </p:nvSpPr>
        <p:spPr>
          <a:xfrm>
            <a:off x="152400" y="762000"/>
            <a:ext cx="87630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Для определения выходного параметра, следует добавить ключевое слово </a:t>
            </a:r>
            <a:r>
              <a:rPr lang="ru-RU" b="1" dirty="0" smtClean="0"/>
              <a:t>out</a:t>
            </a:r>
            <a:r>
              <a:rPr lang="ru-RU" dirty="0" smtClean="0"/>
              <a:t> к параметру метода, для определения параметра-ссылки - </a:t>
            </a:r>
            <a:r>
              <a:rPr lang="ru-RU" dirty="0"/>
              <a:t>слово </a:t>
            </a:r>
            <a:r>
              <a:rPr lang="en-US" b="1" dirty="0" smtClean="0"/>
              <a:t>ref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152400" y="1828800"/>
            <a:ext cx="87630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(int first, double second, 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ref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refData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= 99;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refData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= 100;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ocument 7"/>
          <p:cNvSpPr/>
          <p:nvPr/>
        </p:nvSpPr>
        <p:spPr>
          <a:xfrm>
            <a:off x="3352800" y="3810000"/>
            <a:ext cx="5562600" cy="1371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= 1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ru-RU" sz="1600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10, 101.1F,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, ref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5410200"/>
            <a:ext cx="4953000" cy="1143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value1 = 12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10, 101.1F,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, value1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43600" y="2590800"/>
            <a:ext cx="2971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Присваивать начальное значения не обязательно</a:t>
            </a:r>
            <a:endParaRPr lang="ru-RU" dirty="0"/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272445">
            <a:off x="4157432" y="3468150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667000" y="2362200"/>
            <a:ext cx="2971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Обязательно присвоить соответствующее значение</a:t>
            </a:r>
            <a:endParaRPr lang="ru-RU" dirty="0"/>
          </a:p>
        </p:txBody>
      </p:sp>
      <p:pic>
        <p:nvPicPr>
          <p:cNvPr id="13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2373" flipV="1">
            <a:off x="2079902" y="2527783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7010400" y="5334000"/>
            <a:ext cx="19050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onsolas" pitchFamily="49" charset="0"/>
                <a:cs typeface="Consolas" pitchFamily="49" charset="0"/>
              </a:rPr>
              <a:t>value = 99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ru-RU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=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100</a:t>
            </a:r>
            <a:endParaRPr lang="ru-RU" dirty="0"/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162134">
            <a:off x="6696076" y="5066905"/>
            <a:ext cx="1485878" cy="19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xplosion 1 15"/>
          <p:cNvSpPr/>
          <p:nvPr/>
        </p:nvSpPr>
        <p:spPr>
          <a:xfrm>
            <a:off x="4572000" y="5257800"/>
            <a:ext cx="1600200" cy="129540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6376" flipV="1">
            <a:off x="6492707" y="1543765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228600" y="4648200"/>
            <a:ext cx="24384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Присв</a:t>
            </a:r>
            <a:r>
              <a:rPr lang="ru-RU" dirty="0"/>
              <a:t>о</a:t>
            </a:r>
            <a:r>
              <a:rPr lang="ru-RU" dirty="0" smtClean="0"/>
              <a:t>ить начальное  значение обязательно</a:t>
            </a:r>
            <a:endParaRPr lang="ru-RU" dirty="0"/>
          </a:p>
        </p:txBody>
      </p:sp>
      <p:pic>
        <p:nvPicPr>
          <p:cNvPr id="1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31787">
            <a:off x="1586384" y="4697978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ounded Rectangle 19"/>
          <p:cNvSpPr/>
          <p:nvPr/>
        </p:nvSpPr>
        <p:spPr>
          <a:xfrm>
            <a:off x="152400" y="3581400"/>
            <a:ext cx="2971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Можно изменить значение</a:t>
            </a:r>
            <a:endParaRPr lang="ru-RU" dirty="0"/>
          </a:p>
        </p:txBody>
      </p:sp>
      <p:pic>
        <p:nvPicPr>
          <p:cNvPr id="2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661326" flipV="1">
            <a:off x="1109942" y="3412311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</a:t>
            </a:r>
            <a:r>
              <a:rPr lang="ru-RU" dirty="0" smtClean="0"/>
              <a:t>ссылки</a:t>
            </a:r>
            <a:endParaRPr lang="ru-RU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8077200" cy="5778443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83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</a:t>
            </a:r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228600" y="762000"/>
            <a:ext cx="8686800" cy="3276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static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ChangeIt</a:t>
            </a:r>
            <a:r>
              <a:rPr lang="en-US" sz="1600" dirty="0">
                <a:latin typeface="Consolas"/>
                <a:cs typeface="Consolas"/>
              </a:rPr>
              <a:t>(ref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a) </a:t>
            </a:r>
          </a:p>
          <a:p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r>
              <a:rPr lang="en-US" sz="1600" dirty="0">
                <a:latin typeface="Consolas"/>
                <a:cs typeface="Consolas"/>
              </a:rPr>
              <a:t>	a = 42; </a:t>
            </a:r>
          </a:p>
          <a:p>
            <a:r>
              <a:rPr lang="en-US" sz="1600" dirty="0" smtClean="0">
                <a:latin typeface="Consolas"/>
                <a:cs typeface="Consolas"/>
              </a:rPr>
              <a:t>}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r>
              <a:rPr lang="fr-FR" sz="1600" dirty="0">
                <a:latin typeface="Consolas"/>
                <a:cs typeface="Consolas"/>
              </a:rPr>
              <a:t>	</a:t>
            </a:r>
            <a:r>
              <a:rPr lang="fr-FR" sz="1600" dirty="0" err="1">
                <a:latin typeface="Consolas"/>
                <a:cs typeface="Consolas"/>
              </a:rPr>
              <a:t>int</a:t>
            </a:r>
            <a:r>
              <a:rPr lang="fr-FR" sz="1600" dirty="0">
                <a:latin typeface="Consolas"/>
                <a:cs typeface="Consolas"/>
              </a:rPr>
              <a:t> x = 24;</a:t>
            </a:r>
          </a:p>
          <a:p>
            <a:r>
              <a:rPr lang="fr-FR" sz="1600" dirty="0">
                <a:latin typeface="Consolas"/>
                <a:cs typeface="Consolas"/>
              </a:rPr>
              <a:t>	</a:t>
            </a:r>
            <a:r>
              <a:rPr lang="fr-FR" sz="1600" dirty="0" err="1">
                <a:latin typeface="Consolas"/>
                <a:cs typeface="Consolas"/>
              </a:rPr>
              <a:t>ChangeIt</a:t>
            </a:r>
            <a:r>
              <a:rPr lang="fr-FR" sz="1600" dirty="0">
                <a:latin typeface="Consolas"/>
                <a:cs typeface="Consolas"/>
              </a:rPr>
              <a:t>(</a:t>
            </a:r>
            <a:r>
              <a:rPr lang="fr-FR" sz="1600" dirty="0" err="1">
                <a:latin typeface="Consolas"/>
                <a:cs typeface="Consolas"/>
              </a:rPr>
              <a:t>ref</a:t>
            </a:r>
            <a:r>
              <a:rPr lang="fr-FR" sz="1600" dirty="0">
                <a:latin typeface="Consolas"/>
                <a:cs typeface="Consolas"/>
              </a:rPr>
              <a:t> x);</a:t>
            </a:r>
          </a:p>
          <a:p>
            <a:r>
              <a:rPr lang="fr-FR" sz="1600" dirty="0">
                <a:latin typeface="Consolas"/>
                <a:cs typeface="Consolas"/>
              </a:rPr>
              <a:t>	</a:t>
            </a:r>
            <a:r>
              <a:rPr lang="fr-FR" sz="1600" dirty="0" err="1">
                <a:latin typeface="Consolas"/>
                <a:cs typeface="Consolas"/>
              </a:rPr>
              <a:t>Console.WriteLine</a:t>
            </a:r>
            <a:r>
              <a:rPr lang="fr-FR" sz="1600" dirty="0">
                <a:latin typeface="Consolas"/>
                <a:cs typeface="Consolas"/>
              </a:rPr>
              <a:t>(x); // </a:t>
            </a:r>
            <a:r>
              <a:rPr lang="fr-FR" sz="1600" dirty="0" err="1">
                <a:latin typeface="Consolas"/>
                <a:cs typeface="Consolas"/>
              </a:rPr>
              <a:t>will</a:t>
            </a:r>
            <a:r>
              <a:rPr lang="fr-FR" sz="1600" dirty="0">
                <a:latin typeface="Consolas"/>
                <a:cs typeface="Consolas"/>
              </a:rPr>
              <a:t> </a:t>
            </a:r>
            <a:r>
              <a:rPr lang="fr-FR" sz="1600" dirty="0" err="1">
                <a:latin typeface="Consolas"/>
                <a:cs typeface="Consolas"/>
              </a:rPr>
              <a:t>print</a:t>
            </a:r>
            <a:r>
              <a:rPr lang="fr-FR" sz="1600" dirty="0">
                <a:latin typeface="Consolas"/>
                <a:cs typeface="Consolas"/>
              </a:rPr>
              <a:t> 42</a:t>
            </a:r>
          </a:p>
          <a:p>
            <a:r>
              <a:rPr lang="fr-FR" sz="1600" dirty="0">
                <a:latin typeface="Consolas"/>
                <a:cs typeface="Consolas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Flowchart: Document 6"/>
          <p:cNvSpPr/>
          <p:nvPr/>
        </p:nvSpPr>
        <p:spPr>
          <a:xfrm>
            <a:off x="1295400" y="3429000"/>
            <a:ext cx="7620000" cy="3429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05200"/>
            <a:ext cx="4343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686800" cy="4132053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24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Статические методы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152400" y="685800"/>
            <a:ext cx="88392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Статические методы как правило используются в классах для выполнения атомарных операций, не полагающихся на данные экземпляра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2400" y="1600200"/>
            <a:ext cx="8839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Чтобы определить статический метод в объявлении метода следует  использовать ключевое слово </a:t>
            </a:r>
            <a:r>
              <a:rPr lang="ru-RU" dirty="0" err="1" smtClean="0"/>
              <a:t>static</a:t>
            </a:r>
            <a:endParaRPr lang="ru-RU" dirty="0" smtClean="0"/>
          </a:p>
        </p:txBody>
      </p:sp>
      <p:sp>
        <p:nvSpPr>
          <p:cNvPr id="7" name="Flowchart: Document 6"/>
          <p:cNvSpPr/>
          <p:nvPr/>
        </p:nvSpPr>
        <p:spPr>
          <a:xfrm>
            <a:off x="152400" y="2438400"/>
            <a:ext cx="8839200" cy="1524000"/>
          </a:xfrm>
          <a:prstGeom prst="flowChartDocument">
            <a:avLst/>
          </a:pr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700" dirty="0" smtClean="0">
              <a:latin typeface="Consolas" pitchFamily="49" charset="0"/>
              <a:cs typeface="Consolas" pitchFamily="49" charset="0"/>
            </a:endParaRPr>
          </a:p>
          <a:p>
            <a:endParaRPr lang="ru-RU" sz="17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700" b="1" dirty="0" err="1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700" dirty="0" smtClean="0">
                <a:latin typeface="Consolas" pitchFamily="49" charset="0"/>
                <a:cs typeface="Consolas" pitchFamily="49" charset="0"/>
              </a:rPr>
              <a:t> double </a:t>
            </a:r>
            <a:r>
              <a:rPr lang="ru-RU" sz="1700" dirty="0" err="1" smtClean="0">
                <a:latin typeface="Consolas" pitchFamily="49" charset="0"/>
                <a:cs typeface="Consolas" pitchFamily="49" charset="0"/>
              </a:rPr>
              <a:t>GetMonthlySalesTax</a:t>
            </a:r>
            <a:r>
              <a:rPr lang="ru-RU" sz="1700" dirty="0" smtClean="0">
                <a:latin typeface="Consolas" pitchFamily="49" charset="0"/>
                <a:cs typeface="Consolas" pitchFamily="49" charset="0"/>
              </a:rPr>
              <a:t>(double </a:t>
            </a:r>
            <a:r>
              <a:rPr lang="ru-RU" sz="1700" dirty="0" err="1" smtClean="0">
                <a:latin typeface="Consolas" pitchFamily="49" charset="0"/>
                <a:cs typeface="Consolas" pitchFamily="49" charset="0"/>
              </a:rPr>
              <a:t>monthlyProfit</a:t>
            </a:r>
            <a:r>
              <a:rPr lang="ru-RU" sz="17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    {...}</a:t>
            </a:r>
          </a:p>
          <a:p>
            <a:r>
              <a:rPr lang="ru-RU" sz="17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7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301919" flipV="1">
            <a:off x="1813064" y="2322642"/>
            <a:ext cx="1360851" cy="2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owchart: Document 9"/>
          <p:cNvSpPr/>
          <p:nvPr/>
        </p:nvSpPr>
        <p:spPr>
          <a:xfrm>
            <a:off x="838200" y="3657600"/>
            <a:ext cx="8153400" cy="2057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static double salesTaxPercentage = 20;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double GetMonthlySalesTax(double monthlyProfit)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(salesTaxPercentage * monthlyProfit) / 100;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2400" y="5791200"/>
            <a:ext cx="8839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Статические методы могут использовать только данные, хранящиеся в статических полях и данные, которые передаются в качестве параметров в сигнатуре метода</a:t>
            </a:r>
          </a:p>
        </p:txBody>
      </p:sp>
    </p:spTree>
    <p:extLst>
      <p:ext uri="{BB962C8B-B14F-4D97-AF65-F5344CB8AC3E}">
        <p14:creationId xmlns:p14="http://schemas.microsoft.com/office/powerpoint/2010/main" val="41036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</a:t>
            </a:r>
            <a:r>
              <a:rPr lang="ru-RU" dirty="0" smtClean="0"/>
              <a:t>методы, статические конструкторы</a:t>
            </a:r>
            <a:endParaRPr lang="ru-RU" dirty="0"/>
          </a:p>
        </p:txBody>
      </p:sp>
      <p:sp>
        <p:nvSpPr>
          <p:cNvPr id="11" name="Rounded Rectangle 10"/>
          <p:cNvSpPr/>
          <p:nvPr/>
        </p:nvSpPr>
        <p:spPr>
          <a:xfrm>
            <a:off x="152400" y="685800"/>
            <a:ext cx="88392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Тип может содержать как статические члены, так и члены экземпляра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2400" y="1295400"/>
            <a:ext cx="88392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разработке служебного класса, содержащего только статические члены, можно объявить сам класс как статический (не к структурным типам!)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152400" y="2133600"/>
            <a:ext cx="2987154" cy="1371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(!)</a:t>
            </a:r>
            <a:r>
              <a:rPr lang="ru-RU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Sales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57600" y="4267200"/>
            <a:ext cx="5332294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/>
              <a:t>Т</a:t>
            </a:r>
            <a:r>
              <a:rPr lang="ru-RU" dirty="0" smtClean="0"/>
              <a:t>ипы могут содержать статические конструкторы (конструкторы классов или инициализаторы типов )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152400" y="3657600"/>
            <a:ext cx="3390720" cy="2092771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static Sales()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 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...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2400" y="5562600"/>
            <a:ext cx="8839200" cy="9905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CLR неявно вызывает статический конструктор перед тем, как любой код пытается получить доступ к   статическому члену в этом типе</a:t>
            </a:r>
          </a:p>
        </p:txBody>
      </p:sp>
      <p:pic>
        <p:nvPicPr>
          <p:cNvPr id="19" name="Picture 18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1352095" flipV="1">
            <a:off x="2522847" y="4315863"/>
            <a:ext cx="1360851" cy="27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ounded Rectangle 14"/>
          <p:cNvSpPr/>
          <p:nvPr/>
        </p:nvSpPr>
        <p:spPr>
          <a:xfrm>
            <a:off x="3276600" y="2133600"/>
            <a:ext cx="5715000" cy="1981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Создание экземпляра невозможно</a:t>
            </a:r>
          </a:p>
          <a:p>
            <a:pPr algn="just"/>
            <a:r>
              <a:rPr lang="ru-RU" dirty="0" smtClean="0"/>
              <a:t>Не </a:t>
            </a:r>
            <a:r>
              <a:rPr lang="ru-RU" dirty="0"/>
              <a:t>наследует интерфейсов</a:t>
            </a:r>
          </a:p>
          <a:p>
            <a:pPr algn="just"/>
            <a:r>
              <a:rPr lang="ru-RU" dirty="0" smtClean="0"/>
              <a:t>В нем можно </a:t>
            </a:r>
            <a:r>
              <a:rPr lang="ru-RU" dirty="0"/>
              <a:t>использовать только статические члены</a:t>
            </a:r>
          </a:p>
          <a:p>
            <a:pPr algn="just"/>
            <a:r>
              <a:rPr lang="ru-RU" dirty="0" smtClean="0"/>
              <a:t>Не может </a:t>
            </a:r>
            <a:r>
              <a:rPr lang="ru-RU" dirty="0"/>
              <a:t>быть </a:t>
            </a:r>
            <a:r>
              <a:rPr lang="ru-RU" dirty="0" smtClean="0"/>
              <a:t>членом-полем, параметром метода или локальной переменной</a:t>
            </a:r>
            <a:endParaRPr lang="ru-RU" dirty="0"/>
          </a:p>
        </p:txBody>
      </p:sp>
      <p:pic>
        <p:nvPicPr>
          <p:cNvPr id="21" name="Picture 17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1424676" flipV="1">
            <a:off x="2215350" y="2625869"/>
            <a:ext cx="1382290" cy="25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52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татические </a:t>
            </a:r>
            <a:r>
              <a:rPr lang="ru-RU" dirty="0"/>
              <a:t>конструкторы</a:t>
            </a:r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6204324"/>
              </p:ext>
            </p:extLst>
          </p:nvPr>
        </p:nvGraphicFramePr>
        <p:xfrm>
          <a:off x="152400" y="762000"/>
          <a:ext cx="8763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</a:t>
            </a:r>
            <a:r>
              <a:rPr lang="ru-RU" dirty="0" smtClean="0"/>
              <a:t>конструкторы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4800" y="762000"/>
            <a:ext cx="861060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Статический конструктор для класса выполняется не более одного раза в </a:t>
            </a:r>
            <a:r>
              <a:rPr lang="ru-RU" dirty="0" smtClean="0"/>
              <a:t>домене приложения. </a:t>
            </a:r>
            <a:r>
              <a:rPr lang="ru-RU" dirty="0"/>
              <a:t>Выполнение </a:t>
            </a:r>
            <a:r>
              <a:rPr lang="ru-RU" dirty="0" smtClean="0"/>
              <a:t>статического конструктора инициируется одним из </a:t>
            </a:r>
            <a:r>
              <a:rPr lang="ru-RU" dirty="0"/>
              <a:t>следующих </a:t>
            </a:r>
            <a:r>
              <a:rPr lang="ru-RU" dirty="0" smtClean="0"/>
              <a:t>событий: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создается экземпляр класса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происходит обращение к любому статическому </a:t>
            </a:r>
            <a:r>
              <a:rPr lang="ru-RU" dirty="0" smtClean="0"/>
              <a:t>члену класса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04800" y="2590800"/>
            <a:ext cx="8610600" cy="40386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type may have a type-initializer method, or not.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type may be specified as having a relaxed semantic for its type-initializer method (for convenience below, we call this relaxed semantic </a:t>
            </a:r>
            <a:r>
              <a:rPr lang="en-US" dirty="0" err="1" smtClean="0"/>
              <a:t>BeforeFieldInit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marked </a:t>
            </a:r>
            <a:r>
              <a:rPr lang="en-US" dirty="0" err="1" smtClean="0"/>
              <a:t>BeforeFieldInit</a:t>
            </a:r>
            <a:r>
              <a:rPr lang="en-US" dirty="0" smtClean="0"/>
              <a:t> then the type's initializer method is executed at, or sometime before, first access to any static field defined for that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not marked </a:t>
            </a:r>
            <a:r>
              <a:rPr lang="en-US" dirty="0" err="1" smtClean="0"/>
              <a:t>BeforeFieldInit</a:t>
            </a:r>
            <a:r>
              <a:rPr lang="en-US" dirty="0" smtClean="0"/>
              <a:t> then that type's initializer method is executed at (i.e., is triggered by):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first access to any static or instance field of that type, or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first invocation of any static, instance or virtual method of that type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CLI </a:t>
            </a:r>
            <a:r>
              <a:rPr lang="en-US" dirty="0"/>
              <a:t>specification (ECMA 335) states in section </a:t>
            </a:r>
            <a:r>
              <a:rPr lang="en-US" dirty="0" smtClean="0"/>
              <a:t>8.9.5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</a:t>
            </a:r>
            <a:r>
              <a:rPr lang="ru-RU" dirty="0" smtClean="0"/>
              <a:t>использование, шаблон </a:t>
            </a:r>
            <a:r>
              <a:rPr lang="en-US" dirty="0" smtClean="0"/>
              <a:t>S</a:t>
            </a:r>
            <a:r>
              <a:rPr lang="ru-RU" dirty="0" err="1" smtClean="0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152400" y="685800"/>
            <a:ext cx="8839200" cy="990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/>
              <a:t>Класс, реализующий </a:t>
            </a:r>
            <a:r>
              <a:rPr lang="ru-RU" dirty="0" smtClean="0"/>
              <a:t>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r>
              <a:rPr lang="en-US" dirty="0"/>
              <a:t> </a:t>
            </a:r>
            <a:r>
              <a:rPr lang="ru-RU" dirty="0" smtClean="0"/>
              <a:t>:</a:t>
            </a:r>
            <a:endParaRPr lang="ru-RU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гарантирует</a:t>
            </a:r>
            <a:r>
              <a:rPr lang="ru-RU" dirty="0"/>
              <a:t>, что можно создать только один его </a:t>
            </a:r>
            <a:r>
              <a:rPr lang="ru-RU" dirty="0" smtClean="0"/>
              <a:t>экземпляр</a:t>
            </a:r>
            <a:endParaRPr lang="ru-RU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и предоставляет точку доступа для </a:t>
            </a:r>
            <a:r>
              <a:rPr lang="ru-RU" dirty="0" smtClean="0"/>
              <a:t>получения </a:t>
            </a:r>
            <a:r>
              <a:rPr lang="ru-RU" dirty="0"/>
              <a:t>этого </a:t>
            </a:r>
            <a:r>
              <a:rPr lang="ru-RU" dirty="0" smtClean="0"/>
              <a:t>экземпляра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152400" y="1828800"/>
            <a:ext cx="8839200" cy="2362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Введение </a:t>
            </a:r>
            <a:r>
              <a:rPr lang="ru-RU" dirty="0"/>
              <a:t>отладочной </a:t>
            </a:r>
            <a:r>
              <a:rPr lang="ru-RU" dirty="0" smtClean="0"/>
              <a:t>информации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Реализация сессий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Кэш приложения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Менеджер печати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Доступ </a:t>
            </a:r>
            <a:r>
              <a:rPr lang="ru-RU" dirty="0"/>
              <a:t>к аппаратному обеспечению </a:t>
            </a:r>
            <a:endParaRPr lang="ru-RU" dirty="0" smtClean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Нередко используется </a:t>
            </a:r>
            <a:r>
              <a:rPr lang="ru-RU" dirty="0"/>
              <a:t>вместе с другими шаблонами (Абстрактной фабрикой, Строителем </a:t>
            </a:r>
            <a:r>
              <a:rPr lang="ru-RU" dirty="0" smtClean="0"/>
              <a:t>и Прототипом</a:t>
            </a:r>
            <a:r>
              <a:rPr lang="ru-RU" dirty="0"/>
              <a:t>) для обеспечения уникальности их </a:t>
            </a:r>
            <a:r>
              <a:rPr lang="ru-RU" dirty="0" smtClean="0"/>
              <a:t>экземпляра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152400" y="4343400"/>
            <a:ext cx="8839200" cy="20574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700" dirty="0" smtClean="0"/>
              <a:t>Негативные последствия использования </a:t>
            </a:r>
            <a:r>
              <a:rPr lang="en-US" sz="1700" dirty="0" smtClean="0"/>
              <a:t>S</a:t>
            </a:r>
            <a:r>
              <a:rPr lang="ru-RU" sz="1700" dirty="0" err="1" smtClean="0"/>
              <a:t>ingleton</a:t>
            </a:r>
            <a:r>
              <a:rPr lang="en-US" sz="1700" dirty="0" smtClean="0"/>
              <a:t> </a:t>
            </a:r>
            <a:r>
              <a:rPr lang="ru-RU" sz="1700" dirty="0" smtClean="0"/>
              <a:t>являются проявлением его «глобализации»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sz="1700" dirty="0" smtClean="0"/>
              <a:t>Многие части приложения становятся зависимы от него и, косвенно, друг от друга. Это усложняет внесение изменений в дальнейшем. Облегчить ситуацию можно используя Внедрение зависимостей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sz="1700" dirty="0" smtClean="0"/>
              <a:t>Приложение становится сложнее тестировать, т.к. данные, полученные от </a:t>
            </a:r>
            <a:r>
              <a:rPr lang="en-US" sz="1700" dirty="0" smtClean="0"/>
              <a:t>S</a:t>
            </a:r>
            <a:r>
              <a:rPr lang="ru-RU" sz="1700" dirty="0" err="1" smtClean="0"/>
              <a:t>ingleton</a:t>
            </a:r>
            <a:r>
              <a:rPr lang="ru-RU" sz="1700" dirty="0" smtClean="0"/>
              <a:t>, могут быть созданы в другом модуле</a:t>
            </a:r>
          </a:p>
        </p:txBody>
      </p:sp>
    </p:spTree>
    <p:extLst>
      <p:ext uri="{BB962C8B-B14F-4D97-AF65-F5344CB8AC3E}">
        <p14:creationId xmlns:p14="http://schemas.microsoft.com/office/powerpoint/2010/main" val="2264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7162799" cy="477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6307540" y="2438400"/>
            <a:ext cx="2668137" cy="990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/>
              <a:t>закрытый конструктор, чтобы запретить создание экземпляров извне</a:t>
            </a:r>
            <a:endParaRPr lang="ru-RU" sz="1600" dirty="0" smtClean="0"/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6306403" y="3757027"/>
            <a:ext cx="26670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 smtClean="0"/>
              <a:t>единственный </a:t>
            </a:r>
            <a:r>
              <a:rPr lang="ru-RU" sz="1600" dirty="0"/>
              <a:t>экземпляр класса</a:t>
            </a:r>
            <a:endParaRPr lang="ru-RU" sz="1600" dirty="0" smtClean="0"/>
          </a:p>
        </p:txBody>
      </p:sp>
      <p:pic>
        <p:nvPicPr>
          <p:cNvPr id="11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909636">
            <a:off x="4607861" y="4013705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62224" flipV="1">
            <a:off x="5553013" y="3836969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Скругленный прямоугольник 15"/>
          <p:cNvSpPr/>
          <p:nvPr/>
        </p:nvSpPr>
        <p:spPr bwMode="auto">
          <a:xfrm>
            <a:off x="6307540" y="1066800"/>
            <a:ext cx="266700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/>
              <a:t>доступ к </a:t>
            </a:r>
            <a:r>
              <a:rPr lang="ru-RU" sz="1600" dirty="0" smtClean="0"/>
              <a:t>единственному экземпляру </a:t>
            </a:r>
            <a:r>
              <a:rPr lang="ru-RU" sz="1600" dirty="0"/>
              <a:t>через свойство, открытое только для </a:t>
            </a:r>
            <a:r>
              <a:rPr lang="ru-RU" sz="1600" dirty="0" smtClean="0"/>
              <a:t>чтения</a:t>
            </a:r>
          </a:p>
        </p:txBody>
      </p:sp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206534" flipV="1">
            <a:off x="5452156" y="1928966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Скругленный прямоугольник 18"/>
          <p:cNvSpPr/>
          <p:nvPr/>
        </p:nvSpPr>
        <p:spPr bwMode="auto">
          <a:xfrm>
            <a:off x="6308677" y="4573137"/>
            <a:ext cx="2667000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/>
              <a:t>клиентский код использует </a:t>
            </a:r>
            <a:r>
              <a:rPr lang="ru-RU" sz="1600" dirty="0" smtClean="0"/>
              <a:t> свойство только для чтения для </a:t>
            </a:r>
            <a:r>
              <a:rPr lang="ru-RU" sz="1600" dirty="0"/>
              <a:t>получения общего экземпляра класса.</a:t>
            </a:r>
            <a:endParaRPr lang="ru-RU" sz="1600" dirty="0" smtClean="0"/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638087">
            <a:off x="5619645" y="4806879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кругленный прямоугольник 12"/>
          <p:cNvSpPr/>
          <p:nvPr/>
        </p:nvSpPr>
        <p:spPr bwMode="auto">
          <a:xfrm>
            <a:off x="228601" y="5943600"/>
            <a:ext cx="5334000" cy="7620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Р</a:t>
            </a:r>
            <a:r>
              <a:rPr lang="ru-RU" dirty="0" smtClean="0"/>
              <a:t>еализация </a:t>
            </a:r>
            <a:r>
              <a:rPr lang="ru-RU" dirty="0"/>
              <a:t>должна быть </a:t>
            </a:r>
            <a:r>
              <a:rPr lang="ru-RU" dirty="0" err="1" smtClean="0"/>
              <a:t>потокобезопасной</a:t>
            </a:r>
            <a:endParaRPr lang="ru-RU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 smtClean="0"/>
              <a:t>Реализация </a:t>
            </a:r>
            <a:r>
              <a:rPr lang="ru-RU" dirty="0"/>
              <a:t>должна быть «отложенной» (</a:t>
            </a:r>
            <a:r>
              <a:rPr lang="ru-RU" dirty="0" err="1"/>
              <a:t>lazy</a:t>
            </a:r>
            <a:r>
              <a:rPr lang="ru-R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06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ru-RU" sz="1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45467"/>
              </p:ext>
            </p:extLst>
          </p:nvPr>
        </p:nvGraphicFramePr>
        <p:xfrm>
          <a:off x="228600" y="990600"/>
          <a:ext cx="8592728" cy="3200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810000"/>
                <a:gridCol w="4782728"/>
              </a:tblGrid>
              <a:tr h="609600">
                <a:tc>
                  <a:txBody>
                    <a:bodyPr/>
                    <a:lstStyle/>
                    <a:p>
                      <a:r>
                        <a:rPr lang="ru-RU" sz="1800" b="0" dirty="0" smtClean="0"/>
                        <a:t>Статический</a:t>
                      </a:r>
                      <a:r>
                        <a:rPr lang="ru-RU" sz="1800" b="0" baseline="0" dirty="0" smtClean="0"/>
                        <a:t> модификатор</a:t>
                      </a:r>
                      <a:endParaRPr lang="en-US" sz="1800" b="0" dirty="0"/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/>
                          <a:cs typeface="Consolas"/>
                        </a:rPr>
                        <a:t>static</a:t>
                      </a:r>
                      <a:endParaRPr lang="en-US" sz="1800" b="1" dirty="0">
                        <a:latin typeface="Consolas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ru-RU" sz="1800" b="0" baseline="0" dirty="0" smtClean="0"/>
                        <a:t>Модификатор доступа</a:t>
                      </a:r>
                      <a:endParaRPr lang="en-US" sz="1800" b="0" dirty="0"/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/>
                          <a:cs typeface="Consolas"/>
                        </a:rPr>
                        <a:t>public internal</a:t>
                      </a:r>
                      <a:r>
                        <a:rPr lang="en-US" sz="1800" b="1" baseline="0" dirty="0" smtClean="0">
                          <a:latin typeface="Consolas"/>
                          <a:cs typeface="Consolas"/>
                        </a:rPr>
                        <a:t> private protected</a:t>
                      </a:r>
                      <a:endParaRPr lang="en-US" sz="1800" b="1" dirty="0">
                        <a:latin typeface="Consolas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ru-RU" sz="1800" b="0" baseline="0" dirty="0" smtClean="0"/>
                        <a:t>Модификатор наследования</a:t>
                      </a:r>
                      <a:endParaRPr lang="en-US" sz="1800" b="0" dirty="0"/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/>
                          <a:cs typeface="Consolas"/>
                        </a:rPr>
                        <a:t>new</a:t>
                      </a:r>
                      <a:endParaRPr lang="en-US" sz="1800" b="1" dirty="0">
                        <a:latin typeface="Consolas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ru-RU" sz="1800" b="0" baseline="0" dirty="0" smtClean="0"/>
                        <a:t>Модификатор небезопасного кода</a:t>
                      </a:r>
                      <a:endParaRPr lang="en-US" sz="1800" b="0" dirty="0"/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r>
                        <a:rPr lang="en-US" sz="1800" b="1" smtClean="0">
                          <a:latin typeface="Consolas"/>
                          <a:cs typeface="Consolas"/>
                        </a:rPr>
                        <a:t>unsafe </a:t>
                      </a:r>
                      <a:r>
                        <a:rPr lang="en-US" sz="1800" b="1" dirty="0" smtClean="0">
                          <a:latin typeface="Consolas"/>
                          <a:cs typeface="Consolas"/>
                        </a:rPr>
                        <a:t>extern</a:t>
                      </a:r>
                      <a:endParaRPr lang="en-US" sz="1800" b="1" dirty="0">
                        <a:latin typeface="Consolas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ru-RU" sz="1800" b="0" baseline="0" dirty="0" smtClean="0"/>
                        <a:t>Модификатор частичного метода</a:t>
                      </a:r>
                      <a:endParaRPr lang="en-US" sz="1800" b="0" dirty="0"/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/>
                          <a:cs typeface="Consolas"/>
                        </a:rPr>
                        <a:t>partial</a:t>
                      </a:r>
                      <a:endParaRPr lang="en-US" sz="1800" b="1" dirty="0">
                        <a:latin typeface="Consolas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838200"/>
            <a:ext cx="8534400" cy="2209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b="1" dirty="0"/>
              <a:t>Реализация шаблона в общем виде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объявляем только закрытый конструктор, чтобы запретить создание экземпляров извне;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в закрытом поле размещаем единственный экземпляр класса;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предоставляем доступ к нему через свойство, открытое только для чтения;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/>
              <a:t>клиентский код использует это свойство для получения общего экземпляра класса.</a:t>
            </a:r>
          </a:p>
        </p:txBody>
      </p:sp>
    </p:spTree>
    <p:extLst>
      <p:ext uri="{BB962C8B-B14F-4D97-AF65-F5344CB8AC3E}">
        <p14:creationId xmlns:p14="http://schemas.microsoft.com/office/powerpoint/2010/main" val="7975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846623"/>
            <a:ext cx="8610600" cy="51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762000"/>
            <a:ext cx="4953000" cy="43434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sealed class Singleton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static Singleton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myInstance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null;</a:t>
            </a:r>
          </a:p>
          <a:p>
            <a:endParaRPr lang="ru-RU" sz="1400" dirty="0"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Singleton() { }</a:t>
            </a:r>
          </a:p>
          <a:p>
            <a:endParaRPr lang="ru-RU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public static Singleton Instance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get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  if (Instance == null)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   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Instance = new Singleton();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   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  return Instance;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81400"/>
            <a:ext cx="4800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 bwMode="auto">
          <a:xfrm>
            <a:off x="4953000" y="1676400"/>
            <a:ext cx="3961263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/>
              <a:t>При </a:t>
            </a:r>
            <a:r>
              <a:rPr lang="ru-RU" sz="1600" dirty="0" smtClean="0"/>
              <a:t>наличии</a:t>
            </a:r>
            <a:r>
              <a:rPr lang="en-US" sz="1600" dirty="0" smtClean="0"/>
              <a:t> </a:t>
            </a:r>
            <a:r>
              <a:rPr lang="ru-RU" sz="1600" dirty="0" smtClean="0"/>
              <a:t>отмет</a:t>
            </a:r>
            <a:r>
              <a:rPr lang="ru-RU" sz="1600" dirty="0"/>
              <a:t>о</a:t>
            </a:r>
            <a:r>
              <a:rPr lang="ru-RU" sz="1600" dirty="0" smtClean="0"/>
              <a:t>к </a:t>
            </a:r>
            <a:r>
              <a:rPr lang="en-US" sz="1600" dirty="0" err="1" smtClean="0"/>
              <a:t>beforefieldinit</a:t>
            </a:r>
            <a:r>
              <a:rPr lang="ru-RU" sz="1600" dirty="0" smtClean="0"/>
              <a:t>, </a:t>
            </a:r>
            <a:r>
              <a:rPr lang="ru-RU" sz="1600" dirty="0"/>
              <a:t>нет гарантий, в какой момент будут инициализированы статические поля класса</a:t>
            </a:r>
            <a:endParaRPr lang="ru-RU" sz="1600" dirty="0" smtClean="0"/>
          </a:p>
        </p:txBody>
      </p:sp>
      <p:pic>
        <p:nvPicPr>
          <p:cNvPr id="6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206534" flipV="1">
            <a:off x="6028886" y="3014253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кругленный прямоугольник 6"/>
          <p:cNvSpPr/>
          <p:nvPr/>
        </p:nvSpPr>
        <p:spPr bwMode="auto">
          <a:xfrm>
            <a:off x="304800" y="5410200"/>
            <a:ext cx="381000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1600" dirty="0"/>
              <a:t>Specifies that calling static methods of the type does not force the system to initialize the </a:t>
            </a:r>
            <a:r>
              <a:rPr lang="en-US" sz="1600" dirty="0" smtClean="0"/>
              <a:t>type</a:t>
            </a: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32218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914400"/>
            <a:ext cx="5105400" cy="32004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public sealed class Singleton</a:t>
            </a:r>
          </a:p>
          <a:p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en-US" sz="1400" dirty="0" smtClean="0">
                <a:solidFill>
                  <a:schemeClr val="tx1"/>
                </a:solidFill>
                <a:latin typeface="Consolas"/>
              </a:rPr>
              <a:t>static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Singleton instance = new Singleton();</a:t>
            </a:r>
          </a:p>
          <a:p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600" b="1" dirty="0">
                <a:solidFill>
                  <a:schemeClr val="tx1"/>
                </a:solidFill>
                <a:latin typeface="Consolas"/>
              </a:rPr>
              <a:t>   </a:t>
            </a:r>
            <a:r>
              <a:rPr lang="arn-CL" sz="1600" b="1" dirty="0" smtClean="0">
                <a:solidFill>
                  <a:schemeClr val="tx1"/>
                </a:solidFill>
                <a:latin typeface="Consolas"/>
              </a:rPr>
              <a:t>static </a:t>
            </a:r>
            <a:r>
              <a:rPr lang="arn-CL" sz="1600" b="1" dirty="0">
                <a:solidFill>
                  <a:schemeClr val="tx1"/>
                </a:solidFill>
                <a:latin typeface="Consolas"/>
              </a:rPr>
              <a:t>Singleton() { }</a:t>
            </a:r>
            <a:endParaRPr lang="arn-CL" sz="1400" b="1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Singleton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() { }</a:t>
            </a:r>
          </a:p>
          <a:p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public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static Singleton Instance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get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{ return instance; }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59976"/>
            <a:ext cx="5374526" cy="356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1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914400"/>
            <a:ext cx="7696200" cy="42672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 sz="1400" dirty="0" smtClean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public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sealed class Singleton</a:t>
            </a:r>
          </a:p>
          <a:p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private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Singleton() {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 smtClean="0">
              <a:solidFill>
                <a:schemeClr val="tx1"/>
              </a:solidFill>
              <a:latin typeface="Consolas"/>
            </a:endParaRPr>
          </a:p>
          <a:p>
            <a:endParaRPr lang="arn-CL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public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static Singleton Instance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get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{ return InstanceHolder.instance; }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protected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class InstanceHolder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{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arn-CL" sz="14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arn-CL" sz="1400" dirty="0" smtClean="0">
                <a:solidFill>
                  <a:schemeClr val="tx1"/>
                </a:solidFill>
                <a:latin typeface="Consolas"/>
              </a:rPr>
              <a:t>static </a:t>
            </a:r>
            <a:r>
              <a:rPr lang="arn-CL" sz="1400" dirty="0">
                <a:solidFill>
                  <a:schemeClr val="tx1"/>
                </a:solidFill>
                <a:latin typeface="Consolas"/>
              </a:rPr>
              <a:t>InstanceHolder() { }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    </a:t>
            </a:r>
            <a:r>
              <a:rPr lang="en-US" sz="1400" dirty="0" smtClean="0">
                <a:solidFill>
                  <a:schemeClr val="tx1"/>
                </a:solidFill>
                <a:latin typeface="Consolas"/>
              </a:rPr>
              <a:t>internal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static </a:t>
            </a:r>
            <a:r>
              <a:rPr lang="en-US" sz="1400" dirty="0" err="1">
                <a:solidFill>
                  <a:schemeClr val="tx1"/>
                </a:solidFill>
                <a:latin typeface="Consolas"/>
              </a:rPr>
              <a:t>readonly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 Singleton instance = new Singleton();</a:t>
            </a:r>
          </a:p>
          <a:p>
            <a:r>
              <a:rPr lang="ru-RU" sz="14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r>
              <a:rPr lang="ru-RU" sz="1400" dirty="0" smtClean="0">
                <a:solidFill>
                  <a:schemeClr val="tx1"/>
                </a:solidFill>
                <a:latin typeface="Consolas"/>
              </a:rPr>
              <a:t>}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417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04800" y="762000"/>
            <a:ext cx="868680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dirty="0" smtClean="0"/>
              <a:t>Реализация </a:t>
            </a:r>
            <a:r>
              <a:rPr lang="en-US" sz="1600" dirty="0" smtClean="0"/>
              <a:t>Singleton </a:t>
            </a:r>
            <a:r>
              <a:rPr lang="ru-RU" sz="1600" dirty="0" smtClean="0"/>
              <a:t>для .NET 4 с использованием класса </a:t>
            </a:r>
            <a:r>
              <a:rPr lang="ru-RU" sz="1600" dirty="0" err="1" smtClean="0"/>
              <a:t>Lazy</a:t>
            </a:r>
            <a:endParaRPr lang="ru-RU" sz="1600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4800" y="1600200"/>
            <a:ext cx="8686800" cy="3810000"/>
          </a:xfrm>
          <a:prstGeom prst="flowChartDocument">
            <a:avLst/>
          </a:prstGeom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public sealed class Singleton</a:t>
            </a: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private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static readonly Lazy&lt;Singleton&gt; instance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=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          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Lazy&lt;Singleton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&gt;(() =&gt; new Singleton());</a:t>
            </a: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static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Singleton() { 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Singleton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() { 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static Singleton Instance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 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get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{ return Singleton.instance.Value; } 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/>
              <a:t>ingleton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55457" y="762000"/>
            <a:ext cx="4469595" cy="57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расширения</a:t>
            </a:r>
            <a:endParaRPr lang="ru-RU" dirty="0"/>
          </a:p>
        </p:txBody>
      </p:sp>
      <p:pic>
        <p:nvPicPr>
          <p:cNvPr id="19" name="Content Placeholder 5" descr="arrow0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666538">
            <a:off x="2903077" y="3390428"/>
            <a:ext cx="1699266" cy="32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228600" y="762000"/>
            <a:ext cx="86868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Добавление методов расширения  к существующему классу возможно: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1524000"/>
            <a:ext cx="86487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/>
              <a:t>без доступа  к коду существующего класса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/>
              <a:t>без </a:t>
            </a:r>
            <a:r>
              <a:rPr lang="ru-RU" dirty="0"/>
              <a:t>изменения или перекомпиляции существующих классов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/>
              <a:t>без  </a:t>
            </a:r>
            <a:r>
              <a:rPr lang="ru-RU" dirty="0"/>
              <a:t>получения нового типа из существующего </a:t>
            </a:r>
            <a:r>
              <a:rPr lang="ru-RU" dirty="0" smtClean="0"/>
              <a:t>класса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8600" y="2819400"/>
            <a:ext cx="8763000" cy="2935212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namespace Fabrikam.Extensions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class IntExtension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int NextRand(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this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int seed, int maxValue)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Random randomNumberGenerator = new Random(seed);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    return randomNumberGenerator.Next(maxValue);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758423" y="2576436"/>
            <a:ext cx="2209800" cy="6239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Статический метод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10300" y="2576436"/>
            <a:ext cx="2095500" cy="6239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Тип расширения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5448300" y="5334000"/>
            <a:ext cx="3543300" cy="1296937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using Fabrikam.Extensions;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i = 8;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j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i.NextRand(20)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28600" y="5945112"/>
            <a:ext cx="4419600" cy="6842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dirty="0" smtClean="0"/>
              <a:t>Нет ссылки на класс </a:t>
            </a:r>
            <a:r>
              <a:rPr lang="ru-RU" b="1" dirty="0" err="1" smtClean="0">
                <a:cs typeface="Consolas" pitchFamily="49" charset="0"/>
              </a:rPr>
              <a:t>IntExtension</a:t>
            </a:r>
            <a:endParaRPr lang="ru-RU" b="1" dirty="0" smtClean="0"/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358153">
            <a:off x="4729503" y="3222898"/>
            <a:ext cx="1961527" cy="1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7879" y="5873750"/>
            <a:ext cx="990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68305">
            <a:off x="2762983" y="326418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614785">
            <a:off x="2956623" y="5776522"/>
            <a:ext cx="2631055" cy="27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46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ru-RU" smtClean="0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703638" y="304800"/>
            <a:ext cx="1404937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4496523" y="1833509"/>
              <a:ext cx="441244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/</a:t>
              </a:r>
              <a:endParaRPr lang="ru-RU" sz="7200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055813" y="1327150"/>
            <a:ext cx="1406525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4355835" y="1833509"/>
              <a:ext cx="722619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+</a:t>
              </a:r>
              <a:endParaRPr lang="ru-RU" sz="7200"/>
            </a:p>
          </p:txBody>
        </p:sp>
      </p:grp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669925" y="304800"/>
            <a:ext cx="1404938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4470869" y="1833509"/>
              <a:ext cx="492552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-</a:t>
              </a:r>
              <a:endParaRPr lang="ru-RU" sz="7200"/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5495925" y="1327150"/>
            <a:ext cx="1404938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6" name="Rectangle 46"/>
            <p:cNvSpPr>
              <a:spLocks noChangeArrowheads="1"/>
            </p:cNvSpPr>
            <p:nvPr/>
          </p:nvSpPr>
          <p:spPr bwMode="auto">
            <a:xfrm>
              <a:off x="4227159" y="1833509"/>
              <a:ext cx="979973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!=</a:t>
              </a:r>
              <a:endParaRPr lang="ru-RU" sz="7200"/>
            </a:p>
          </p:txBody>
        </p:sp>
      </p:grp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7027006" y="304800"/>
            <a:ext cx="1405875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9" name="Rectangle 49"/>
            <p:cNvSpPr>
              <a:spLocks noChangeArrowheads="1"/>
            </p:cNvSpPr>
            <p:nvPr/>
          </p:nvSpPr>
          <p:spPr bwMode="auto">
            <a:xfrm>
              <a:off x="4086484" y="1833509"/>
              <a:ext cx="1261323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smtClean="0"/>
                <a:t>==</a:t>
              </a:r>
              <a:endParaRPr lang="ru-RU" sz="720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28600" y="3276600"/>
            <a:ext cx="8686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Операция это специальный метод, принимающий параметры и возвращающий значение</a:t>
            </a: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5334000" y="4317739"/>
            <a:ext cx="3581400" cy="1995488"/>
          </a:xfrm>
          <a:prstGeom prst="roundRect">
            <a:avLst>
              <a:gd name="adj" fmla="val 7093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Class MyType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MyType var1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MyType var2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 smtClean="0">
                <a:latin typeface="Consolas" pitchFamily="49" charset="0"/>
                <a:cs typeface="Consolas" pitchFamily="49" charset="0"/>
              </a:rPr>
              <a:t>? = var1 + var2;</a:t>
            </a:r>
          </a:p>
        </p:txBody>
      </p:sp>
      <p:pic>
        <p:nvPicPr>
          <p:cNvPr id="22" name="Picture 21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92924" y="5801099"/>
            <a:ext cx="3715457" cy="338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208381" y="5627426"/>
            <a:ext cx="5750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2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Перегрузка операций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mtClean="0"/>
              <a:t>Visual C# определяет три категории операций, которые могут вызвать перегрузку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8600" y="1524000"/>
            <a:ext cx="8763000" cy="1295400"/>
            <a:chOff x="304800" y="1600200"/>
            <a:chExt cx="8610600" cy="1295400"/>
          </a:xfrm>
        </p:grpSpPr>
        <p:sp>
          <p:nvSpPr>
            <p:cNvPr id="5" name="Rounded Rectangle 4"/>
            <p:cNvSpPr/>
            <p:nvPr/>
          </p:nvSpPr>
          <p:spPr>
            <a:xfrm>
              <a:off x="304800" y="1905000"/>
              <a:ext cx="8610600" cy="990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 smtClean="0"/>
                <a:t>При перегрузке этих операций, необходимо указать один параметр, который должен быть того же типа, что и класс, который определяет оператор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4800" y="1600200"/>
              <a:ext cx="23622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Унарные операции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0" y="1600200"/>
              <a:ext cx="4572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smtClean="0"/>
                <a:t>!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52800" y="1600200"/>
              <a:ext cx="6096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++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38600" y="16002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--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48200" y="16002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+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57800" y="16002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-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28600" y="3048000"/>
            <a:ext cx="8763000" cy="1447800"/>
            <a:chOff x="304800" y="2971800"/>
            <a:chExt cx="8686132" cy="1447800"/>
          </a:xfrm>
        </p:grpSpPr>
        <p:sp>
          <p:nvSpPr>
            <p:cNvPr id="9" name="Rounded Rectangle 8"/>
            <p:cNvSpPr/>
            <p:nvPr/>
          </p:nvSpPr>
          <p:spPr>
            <a:xfrm>
              <a:off x="304800" y="3276600"/>
              <a:ext cx="8686132" cy="1143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smtClean="0"/>
                <a:t>При перегрузке этих операций необходимо указать два параметра, по крайней мере один из которых должен быть того же типа, что и класс, определяющий операцию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4800" y="2971800"/>
              <a:ext cx="25146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Бинарные операции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971800" y="2971800"/>
              <a:ext cx="4572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smtClean="0"/>
                <a:t>*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5200" y="2971800"/>
              <a:ext cx="4572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/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38600" y="29718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+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648200" y="29718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-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57800" y="2971800"/>
              <a:ext cx="5334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mtClean="0"/>
                <a:t>%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228600" y="4724400"/>
            <a:ext cx="8763000" cy="1676400"/>
            <a:chOff x="228600" y="4724400"/>
            <a:chExt cx="8763000" cy="1676400"/>
          </a:xfrm>
        </p:grpSpPr>
        <p:sp>
          <p:nvSpPr>
            <p:cNvPr id="21" name="Rounded Rectangle 20"/>
            <p:cNvSpPr/>
            <p:nvPr/>
          </p:nvSpPr>
          <p:spPr>
            <a:xfrm>
              <a:off x="228600" y="5105400"/>
              <a:ext cx="8763000" cy="1295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 smtClean="0"/>
                <a:t>Эти операции можно использовать для преобразования данных одного типа в другой. При перегрузке этих операций, необходимо указать один параметр, содержащий данные, которые нужно конвертировать. Эти данные могут быть любого допустимого типа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4800" y="4724400"/>
              <a:ext cx="3276600" cy="45720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Операции преобразования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0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400" y="685800"/>
            <a:ext cx="8839200" cy="5943600"/>
            <a:chOff x="152400" y="685800"/>
            <a:chExt cx="8839200" cy="5943600"/>
          </a:xfrm>
        </p:grpSpPr>
        <p:sp>
          <p:nvSpPr>
            <p:cNvPr id="4" name="Oval 3"/>
            <p:cNvSpPr/>
            <p:nvPr/>
          </p:nvSpPr>
          <p:spPr bwMode="auto">
            <a:xfrm>
              <a:off x="3048000" y="685800"/>
              <a:ext cx="1981200" cy="8382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762000" y="1676400"/>
              <a:ext cx="2362200" cy="609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Static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876800" y="1752600"/>
              <a:ext cx="2209800" cy="609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514600"/>
              <a:ext cx="2209800" cy="6858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/>
                  <a:cs typeface="Consolas"/>
                </a:rPr>
                <a:t>Nonvirtual</a:t>
              </a:r>
              <a:endParaRPr lang="en-US" sz="16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553200" y="2514600"/>
              <a:ext cx="2209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Virtual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5" idx="0"/>
            </p:cNvCxnSpPr>
            <p:nvPr/>
          </p:nvCxnSpPr>
          <p:spPr>
            <a:xfrm flipH="1">
              <a:off x="1943100" y="1401248"/>
              <a:ext cx="1395040" cy="275152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6" idx="0"/>
            </p:cNvCxnSpPr>
            <p:nvPr/>
          </p:nvCxnSpPr>
          <p:spPr>
            <a:xfrm>
              <a:off x="4739060" y="1401248"/>
              <a:ext cx="1242640" cy="351352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7" idx="0"/>
            </p:cNvCxnSpPr>
            <p:nvPr/>
          </p:nvCxnSpPr>
          <p:spPr>
            <a:xfrm flipH="1">
              <a:off x="4305300" y="2272926"/>
              <a:ext cx="895118" cy="241674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152400" y="3505200"/>
              <a:ext cx="8839200" cy="3124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4F81BD"/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en-US" sz="1600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	    </a:t>
              </a:r>
            </a:p>
            <a:p>
              <a:pPr algn="just"/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600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600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6" name="Straight Arrow Connector 15"/>
            <p:cNvCxnSpPr>
              <a:stCxn id="6" idx="5"/>
              <a:endCxn id="8" idx="0"/>
            </p:cNvCxnSpPr>
            <p:nvPr/>
          </p:nvCxnSpPr>
          <p:spPr>
            <a:xfrm>
              <a:off x="6762982" y="2272926"/>
              <a:ext cx="895118" cy="241674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4"/>
              <a:endCxn id="39" idx="0"/>
            </p:cNvCxnSpPr>
            <p:nvPr/>
          </p:nvCxnSpPr>
          <p:spPr>
            <a:xfrm flipH="1">
              <a:off x="1409700" y="2286000"/>
              <a:ext cx="533400" cy="15240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  <a:endCxn id="93" idx="0"/>
            </p:cNvCxnSpPr>
            <p:nvPr/>
          </p:nvCxnSpPr>
          <p:spPr>
            <a:xfrm>
              <a:off x="4305300" y="3200400"/>
              <a:ext cx="1219200" cy="6096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  <a:endCxn id="98" idx="0"/>
            </p:cNvCxnSpPr>
            <p:nvPr/>
          </p:nvCxnSpPr>
          <p:spPr>
            <a:xfrm>
              <a:off x="7658100" y="3200400"/>
              <a:ext cx="190500" cy="11430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400" y="6172200"/>
              <a:ext cx="2088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Special Methods  </a:t>
              </a:r>
            </a:p>
          </p:txBody>
        </p:sp>
        <p:cxnSp>
          <p:nvCxnSpPr>
            <p:cNvPr id="36" name="Straight Arrow Connector 35"/>
            <p:cNvCxnSpPr>
              <a:stCxn id="5" idx="4"/>
              <a:endCxn id="37" idx="0"/>
            </p:cNvCxnSpPr>
            <p:nvPr/>
          </p:nvCxnSpPr>
          <p:spPr>
            <a:xfrm flipH="1">
              <a:off x="1257300" y="2286000"/>
              <a:ext cx="685800" cy="27432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228600" y="5029200"/>
              <a:ext cx="2057400" cy="838200"/>
            </a:xfrm>
            <a:prstGeom prst="ellipse">
              <a:avLst/>
            </a:prstGeom>
            <a:solidFill>
              <a:srgbClr val="25406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Extension </a:t>
              </a:r>
              <a:r>
                <a:rPr lang="en-US" sz="1600" b="1" dirty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  <a:endParaRPr lang="en-US" sz="16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04800" y="3810000"/>
              <a:ext cx="2209800" cy="838200"/>
            </a:xfrm>
            <a:prstGeom prst="ellipse">
              <a:avLst/>
            </a:prstGeom>
            <a:solidFill>
              <a:srgbClr val="25406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Class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  <p:cxnSp>
          <p:nvCxnSpPr>
            <p:cNvPr id="43" name="Straight Arrow Connector 42"/>
            <p:cNvCxnSpPr>
              <a:stCxn id="5" idx="4"/>
              <a:endCxn id="74" idx="0"/>
            </p:cNvCxnSpPr>
            <p:nvPr/>
          </p:nvCxnSpPr>
          <p:spPr>
            <a:xfrm>
              <a:off x="1943100" y="2286000"/>
              <a:ext cx="1447800" cy="20574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7" idx="4"/>
              <a:endCxn id="96" idx="0"/>
            </p:cNvCxnSpPr>
            <p:nvPr/>
          </p:nvCxnSpPr>
          <p:spPr>
            <a:xfrm flipH="1">
              <a:off x="3467100" y="3200400"/>
              <a:ext cx="838200" cy="24384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8" idx="4"/>
              <a:endCxn id="96" idx="0"/>
            </p:cNvCxnSpPr>
            <p:nvPr/>
          </p:nvCxnSpPr>
          <p:spPr>
            <a:xfrm flipH="1">
              <a:off x="3467100" y="3200400"/>
              <a:ext cx="4191000" cy="24384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 bwMode="auto">
            <a:xfrm>
              <a:off x="6705600" y="5638800"/>
              <a:ext cx="1981200" cy="685800"/>
            </a:xfrm>
            <a:prstGeom prst="ellipse">
              <a:avLst/>
            </a:prstGeom>
            <a:solidFill>
              <a:srgbClr val="10253F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Events</a:t>
              </a:r>
            </a:p>
          </p:txBody>
        </p:sp>
        <p:cxnSp>
          <p:nvCxnSpPr>
            <p:cNvPr id="91" name="Straight Arrow Connector 90"/>
            <p:cNvCxnSpPr>
              <a:stCxn id="8" idx="4"/>
              <a:endCxn id="90" idx="0"/>
            </p:cNvCxnSpPr>
            <p:nvPr/>
          </p:nvCxnSpPr>
          <p:spPr>
            <a:xfrm>
              <a:off x="7658100" y="3200400"/>
              <a:ext cx="38100" cy="24384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>
              <a:off x="2438400" y="5638800"/>
              <a:ext cx="2057400" cy="6858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Properties</a:t>
              </a: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858000" y="4343400"/>
              <a:ext cx="1981200" cy="685800"/>
            </a:xfrm>
            <a:prstGeom prst="ellipse">
              <a:avLst/>
            </a:prstGeom>
            <a:solidFill>
              <a:srgbClr val="95B3D7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/>
                  <a:cs typeface="Consolas"/>
                </a:rPr>
                <a:t>Finalizers</a:t>
              </a:r>
              <a:endParaRPr lang="en-US" sz="16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99" name="Straight Arrow Connector 98"/>
            <p:cNvCxnSpPr>
              <a:stCxn id="7" idx="4"/>
              <a:endCxn id="90" idx="0"/>
            </p:cNvCxnSpPr>
            <p:nvPr/>
          </p:nvCxnSpPr>
          <p:spPr>
            <a:xfrm>
              <a:off x="4305300" y="3200400"/>
              <a:ext cx="3390900" cy="24384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4572000" y="5181600"/>
              <a:ext cx="2133600" cy="6858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Indexers</a:t>
              </a:r>
            </a:p>
          </p:txBody>
        </p:sp>
        <p:cxnSp>
          <p:nvCxnSpPr>
            <p:cNvPr id="72" name="Straight Arrow Connector 71"/>
            <p:cNvCxnSpPr>
              <a:stCxn id="5" idx="4"/>
              <a:endCxn id="96" idx="0"/>
            </p:cNvCxnSpPr>
            <p:nvPr/>
          </p:nvCxnSpPr>
          <p:spPr>
            <a:xfrm>
              <a:off x="1943100" y="2286000"/>
              <a:ext cx="1524000" cy="33528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 bwMode="auto">
            <a:xfrm>
              <a:off x="2438400" y="4343400"/>
              <a:ext cx="1905000" cy="838200"/>
            </a:xfrm>
            <a:prstGeom prst="ellipse">
              <a:avLst/>
            </a:prstGeom>
            <a:solidFill>
              <a:srgbClr val="25406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Overloaded </a:t>
              </a:r>
              <a:r>
                <a:rPr lang="en-US" sz="1600" b="1" dirty="0">
                  <a:solidFill>
                    <a:schemeClr val="bg1"/>
                  </a:solidFill>
                  <a:latin typeface="Consolas"/>
                  <a:cs typeface="Consolas"/>
                </a:rPr>
                <a:t>operators</a:t>
              </a:r>
              <a:endParaRPr lang="en-US" sz="16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86" name="Straight Arrow Connector 85"/>
            <p:cNvCxnSpPr>
              <a:stCxn id="8" idx="4"/>
              <a:endCxn id="57" idx="0"/>
            </p:cNvCxnSpPr>
            <p:nvPr/>
          </p:nvCxnSpPr>
          <p:spPr>
            <a:xfrm flipH="1">
              <a:off x="5638800" y="3200400"/>
              <a:ext cx="2019300" cy="19812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" idx="4"/>
              <a:endCxn id="57" idx="0"/>
            </p:cNvCxnSpPr>
            <p:nvPr/>
          </p:nvCxnSpPr>
          <p:spPr>
            <a:xfrm>
              <a:off x="4305300" y="3200400"/>
              <a:ext cx="1333500" cy="198120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 bwMode="auto">
            <a:xfrm>
              <a:off x="4419600" y="3810000"/>
              <a:ext cx="2209800" cy="838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98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Перегрузка операций</a:t>
            </a:r>
            <a:endParaRPr lang="ru-R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29444013"/>
              </p:ext>
            </p:extLst>
          </p:nvPr>
        </p:nvGraphicFramePr>
        <p:xfrm>
          <a:off x="304800" y="762000"/>
          <a:ext cx="8610600" cy="566928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667000"/>
                <a:gridCol w="5943600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noProof="0" dirty="0" smtClean="0"/>
                        <a:t>Операции</a:t>
                      </a:r>
                      <a:endParaRPr lang="ru-RU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noProof="0" dirty="0" smtClean="0"/>
                        <a:t>Возможность перегрузки</a:t>
                      </a:r>
                      <a:endParaRPr lang="ru-RU" b="1" noProof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+, -, !, ~, ++, --, </a:t>
                      </a:r>
                      <a:r>
                        <a:rPr lang="ru-RU" sz="1800" kern="1200" noProof="0" dirty="0" err="1" smtClean="0"/>
                        <a:t>true</a:t>
                      </a:r>
                      <a:r>
                        <a:rPr lang="ru-RU" sz="1800" kern="1200" noProof="0" dirty="0" smtClean="0"/>
                        <a:t>, </a:t>
                      </a:r>
                      <a:r>
                        <a:rPr lang="ru-RU" sz="1800" kern="1200" noProof="0" dirty="0" err="1" smtClean="0"/>
                        <a:t>false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smtClean="0"/>
                        <a:t>Унарные операции, которые могут быть перегружены</a:t>
                      </a:r>
                      <a:endParaRPr lang="ru-RU" noProof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+, -, *, /, %, &amp;, |, ^, &lt;&lt;, &gt;&gt;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smtClean="0"/>
                        <a:t>Бинарные операции, которые могут быть перегружены</a:t>
                      </a:r>
                      <a:endParaRPr lang="ru-RU" noProof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smtClean="0"/>
                        <a:t>==, !=, &lt;, &gt;, &lt;=, &gt;=</a:t>
                      </a:r>
                      <a:endParaRPr lang="ru-RU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smtClean="0"/>
                        <a:t>Операции сравнения, которые могут быть перегружены</a:t>
                      </a:r>
                      <a:endParaRPr lang="ru-RU" noProof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&amp;&amp;, ||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smtClean="0"/>
                        <a:t>Условные логические операции не могут быть перегружены, но они оцениваются с помощью &amp; и |, которые могут быть перегружены</a:t>
                      </a:r>
                      <a:endParaRPr lang="ru-RU" noProof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[ ]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 smtClean="0"/>
                        <a:t>Операция индексирования массива не может быть перегружена, но можно определить индексаторы, которые могут быть перегружены</a:t>
                      </a:r>
                      <a:endParaRPr lang="ru-RU" noProof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dirty="0" smtClean="0"/>
                        <a:t>()</a:t>
                      </a:r>
                      <a:endParaRPr lang="ru-RU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 smtClean="0"/>
                        <a:t>Операция приведения не может быть перегружена, но можно определить новые операции преобразования</a:t>
                      </a:r>
                      <a:endParaRPr lang="ru-RU" noProof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smtClean="0"/>
                        <a:t>+=, -=, *=, /=, %=, &amp;=, |=, ^=, &lt;&lt;=, &gt;&gt;=</a:t>
                      </a:r>
                      <a:endParaRPr lang="ru-RU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 smtClean="0"/>
                        <a:t>Операции присваивания не могут быть перегружены, но +=, например, оценивается с помощью операции «+», которая может быть перегружена</a:t>
                      </a:r>
                      <a:endParaRPr lang="ru-RU" noProof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noProof="0" smtClean="0"/>
                        <a:t>=, ., ?:, -&gt;, new, is, sizeof, typeof</a:t>
                      </a:r>
                      <a:endParaRPr lang="ru-RU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 smtClean="0"/>
                        <a:t>Эти операции не могут быть перегружены</a:t>
                      </a:r>
                      <a:endParaRPr lang="ru-RU" noProof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Перегрузка операций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>
          <a:xfrm>
            <a:off x="228600" y="2286000"/>
            <a:ext cx="8686800" cy="1676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 smtClean="0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b="1" dirty="0" smtClean="0">
                <a:latin typeface="Consolas" pitchFamily="49" charset="0"/>
                <a:cs typeface="Consolas" pitchFamily="49" charset="0"/>
              </a:rPr>
              <a:t> +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lhs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rhs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lhs.value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rhs.value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8600" y="762000"/>
            <a:ext cx="205740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Рекомендуемый модификатор доступа public</a:t>
            </a:r>
          </a:p>
        </p:txBody>
      </p:sp>
      <p:pic>
        <p:nvPicPr>
          <p:cNvPr id="44" name="Picture 4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939420">
            <a:off x="408542" y="1996527"/>
            <a:ext cx="1108062" cy="28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ounded Rectangle 44"/>
          <p:cNvSpPr/>
          <p:nvPr/>
        </p:nvSpPr>
        <p:spPr>
          <a:xfrm>
            <a:off x="2514600" y="762000"/>
            <a:ext cx="205740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Метод должен быть static</a:t>
            </a:r>
          </a:p>
        </p:txBody>
      </p:sp>
      <p:pic>
        <p:nvPicPr>
          <p:cNvPr id="46" name="Picture 4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561812" flipV="1">
            <a:off x="1333842" y="1944008"/>
            <a:ext cx="1373464" cy="33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Rounded Rectangle 46"/>
          <p:cNvSpPr/>
          <p:nvPr/>
        </p:nvSpPr>
        <p:spPr>
          <a:xfrm>
            <a:off x="4800600" y="762000"/>
            <a:ext cx="419100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Именем метода является ключевое слово operator вместе с символом перегружаемой операции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28600" y="5181600"/>
            <a:ext cx="87630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Запрещается использовать модификаторы virtual, abstract, override или sealed</a:t>
            </a:r>
          </a:p>
        </p:txBody>
      </p:sp>
      <p:pic>
        <p:nvPicPr>
          <p:cNvPr id="49" name="Picture 4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08055">
            <a:off x="2900535" y="1842168"/>
            <a:ext cx="2104089" cy="3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Rounded Rectangle 51"/>
          <p:cNvSpPr/>
          <p:nvPr/>
        </p:nvSpPr>
        <p:spPr>
          <a:xfrm>
            <a:off x="228600" y="4038600"/>
            <a:ext cx="32004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Тип возвращаемого значения</a:t>
            </a:r>
          </a:p>
        </p:txBody>
      </p:sp>
      <p:pic>
        <p:nvPicPr>
          <p:cNvPr id="53" name="Picture 5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605291">
            <a:off x="253145" y="3520123"/>
            <a:ext cx="2157279" cy="27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Rounded Rectangle 54"/>
          <p:cNvSpPr/>
          <p:nvPr/>
        </p:nvSpPr>
        <p:spPr>
          <a:xfrm>
            <a:off x="4724400" y="4038600"/>
            <a:ext cx="42672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Операнды перегружаемой операции</a:t>
            </a:r>
          </a:p>
        </p:txBody>
      </p:sp>
      <p:pic>
        <p:nvPicPr>
          <p:cNvPr id="56" name="Picture 5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139015">
            <a:off x="4283361" y="3486616"/>
            <a:ext cx="1728875" cy="21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276080">
            <a:off x="5323597" y="3429997"/>
            <a:ext cx="1743275" cy="22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7848600" y="5638800"/>
            <a:ext cx="1081151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63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Перегрузка операций</a:t>
            </a:r>
            <a:endParaRPr lang="ru-RU"/>
          </a:p>
        </p:txBody>
      </p:sp>
      <p:sp>
        <p:nvSpPr>
          <p:cNvPr id="4" name="Flowchart: Document 3"/>
          <p:cNvSpPr/>
          <p:nvPr/>
        </p:nvSpPr>
        <p:spPr>
          <a:xfrm>
            <a:off x="228600" y="762000"/>
            <a:ext cx="3429000" cy="1219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105400" y="1143000"/>
            <a:ext cx="3886200" cy="1524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a,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b)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Hour.operator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a,b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pseudocode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98955" y="1839888"/>
            <a:ext cx="1708024" cy="685800"/>
          </a:xfrm>
          <a:prstGeom prst="roundRect">
            <a:avLst/>
          </a:prstGeom>
          <a:solidFill>
            <a:srgbClr val="D5FFF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Visual C# компилятор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2819400"/>
            <a:ext cx="87630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При перегрузке операции по крайней мере один из параметров должен быть всегда содержащего операцию типа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8600" y="3810000"/>
            <a:ext cx="8763000" cy="8382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Перегрузить операцию в классе можно столько раз, сколько необходимо до тех пор, пока компилятор Visual C# сможет различить каждую перегрузку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28600" y="4800600"/>
            <a:ext cx="3422176" cy="1219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a, int b)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a + b;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9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249511">
            <a:off x="708335" y="1641977"/>
            <a:ext cx="1568085" cy="67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3981958" y="2133600"/>
            <a:ext cx="1123442" cy="28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0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Перегрузка операций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685800"/>
            <a:ext cx="86106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Любой класс или структура могут перегрузить операции </a:t>
            </a:r>
            <a:r>
              <a:rPr lang="ru-RU" dirty="0" err="1" smtClean="0"/>
              <a:t>true</a:t>
            </a:r>
            <a:r>
              <a:rPr lang="ru-RU" dirty="0" smtClean="0"/>
              <a:t> и </a:t>
            </a:r>
            <a:r>
              <a:rPr lang="ru-RU" dirty="0" err="1" smtClean="0"/>
              <a:t>false</a:t>
            </a:r>
            <a:endParaRPr lang="ru-RU" dirty="0" smtClean="0"/>
          </a:p>
        </p:txBody>
      </p:sp>
      <p:sp>
        <p:nvSpPr>
          <p:cNvPr id="5" name="Flowchart: Document 4"/>
          <p:cNvSpPr/>
          <p:nvPr/>
        </p:nvSpPr>
        <p:spPr>
          <a:xfrm>
            <a:off x="304800" y="1524000"/>
            <a:ext cx="6019800" cy="4419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double X { get; set;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double Y { get; set;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(a.X &gt; 0)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&amp;&amp;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(a.Y &gt; 0);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(a.X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= 0)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||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(a.Y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= 0);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1676400"/>
            <a:ext cx="3505200" cy="6460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Операции перегружаются парой</a:t>
            </a:r>
          </a:p>
        </p:txBody>
      </p:sp>
      <p:pic>
        <p:nvPicPr>
          <p:cNvPr id="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0272">
            <a:off x="4104379" y="3228340"/>
            <a:ext cx="2573786" cy="23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owchart: Document 8"/>
          <p:cNvSpPr/>
          <p:nvPr/>
        </p:nvSpPr>
        <p:spPr>
          <a:xfrm>
            <a:off x="2743200" y="4876800"/>
            <a:ext cx="6248400" cy="1828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var p1 = new Point { X = 10, Y = 20 };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var p2 = new Point();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if (p2)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Console.WriteLine("Point is positive");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Console.WriteLine("Point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is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non-positive data");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93324">
            <a:off x="3836510" y="2263999"/>
            <a:ext cx="2193040" cy="20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54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</a:t>
            </a:r>
            <a:r>
              <a:rPr lang="ru-RU" dirty="0" smtClean="0"/>
              <a:t>операций, ограничения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>
          <a:xfrm>
            <a:off x="609600" y="914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Нельзя изменить приоритет или ассоциативность операции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9600" y="1676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Нельзя изменить множественность операции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2438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Нельзя придумать новые символы операции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600" y="3200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Нельзя изменить смысл операций по отношению ко встроенным типам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3962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Операции  сравнения необходимо реализовать в парах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600" y="4724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/>
              <a:t>Нельзя перегрузить все операции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600" y="5486400"/>
            <a:ext cx="83058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Если в классе определяются операции «==» и «!=», </a:t>
            </a:r>
            <a:r>
              <a:rPr lang="ru-RU" dirty="0" err="1" smtClean="0"/>
              <a:t>необходмо</a:t>
            </a:r>
            <a:r>
              <a:rPr lang="ru-RU" dirty="0" smtClean="0"/>
              <a:t> переопределить методы </a:t>
            </a:r>
            <a:r>
              <a:rPr lang="ru-RU" dirty="0" err="1" smtClean="0"/>
              <a:t>GetHashCode</a:t>
            </a:r>
            <a:r>
              <a:rPr lang="ru-RU" dirty="0" smtClean="0"/>
              <a:t> и </a:t>
            </a:r>
            <a:r>
              <a:rPr lang="ru-RU" dirty="0" err="1" smtClean="0"/>
              <a:t>Equals</a:t>
            </a:r>
            <a:endParaRPr lang="ru-RU" dirty="0" smtClean="0"/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304800" y="990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 smtClean="0">
                <a:solidFill>
                  <a:srgbClr val="002C78"/>
                </a:solidFill>
                <a:latin typeface="+mn-lt"/>
                <a:cs typeface="Arial" charset="0"/>
              </a:rPr>
              <a:t>1</a:t>
            </a:r>
            <a:endParaRPr lang="ru-RU" sz="2000" b="1" dirty="0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304800" y="1752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2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304800" y="2514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3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304800" y="3276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4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304800" y="4038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5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304800" y="4800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smtClean="0">
                <a:solidFill>
                  <a:srgbClr val="002C78"/>
                </a:solidFill>
                <a:latin typeface="+mn-lt"/>
                <a:cs typeface="Arial" charset="0"/>
              </a:rPr>
              <a:t>6</a:t>
            </a:r>
            <a:endParaRPr lang="ru-RU" sz="2000" b="1">
              <a:solidFill>
                <a:srgbClr val="002C78"/>
              </a:solidFill>
              <a:latin typeface="+mn-lt"/>
              <a:cs typeface="Arial" charset="0"/>
            </a:endParaRP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304800" y="5562599"/>
            <a:ext cx="373062" cy="497681"/>
          </a:xfrm>
          <a:prstGeom prst="roundRect">
            <a:avLst>
              <a:gd name="adj" fmla="val 0"/>
            </a:avLst>
          </a:prstGeom>
          <a:solidFill>
            <a:srgbClr val="D5FFF1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 smtClean="0">
                <a:solidFill>
                  <a:srgbClr val="002C78"/>
                </a:solidFill>
                <a:latin typeface="+mn-lt"/>
                <a:cs typeface="Arial" charset="0"/>
              </a:rPr>
              <a:t>7</a:t>
            </a:r>
            <a:endParaRPr lang="ru-RU" sz="2000" b="1" dirty="0">
              <a:solidFill>
                <a:srgbClr val="002C78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7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</a:t>
            </a:r>
            <a:r>
              <a:rPr lang="ru-RU" dirty="0" smtClean="0"/>
              <a:t>рекомендации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42" y="838200"/>
            <a:ext cx="8318858" cy="5486400"/>
          </a:xfrm>
          <a:prstGeom prst="rect">
            <a:avLst/>
          </a:prstGeom>
          <a:noFill/>
          <a:ln w="1587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8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838200"/>
            <a:ext cx="3505200" cy="6482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 следует изменять операнды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8763000" cy="4800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Salary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decimal amount;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decimal Amount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get { return this.amount;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Salary(decimal amt)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this.amount = amt;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Salary operator +(Salary salary, decimal number)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 smtClean="0">
                <a:latin typeface="Consolas" pitchFamily="49" charset="0"/>
                <a:cs typeface="Consolas" pitchFamily="49" charset="0"/>
              </a:rPr>
              <a:t>salary.amount += number;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 smtClean="0">
                <a:latin typeface="Consolas" pitchFamily="49" charset="0"/>
                <a:cs typeface="Consolas" pitchFamily="49" charset="0"/>
              </a:rPr>
              <a:t>return salary;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593040" y="1752600"/>
            <a:ext cx="4191000" cy="1905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Salary salary = new Salary (99);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Salary newSalary = salary + 10;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Console.WriteLine("{0} {1}", salary.Amount, newSalary.Amount);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0200" y="3886200"/>
            <a:ext cx="2895600" cy="609600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salary.Amount = </a:t>
            </a:r>
            <a:endParaRPr lang="ru-RU" sz="1600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886200" y="4800600"/>
            <a:ext cx="4953000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smtClean="0">
                <a:latin typeface="Consolas" pitchFamily="49" charset="0"/>
                <a:cs typeface="Consolas" pitchFamily="49" charset="0"/>
              </a:rPr>
              <a:t>return new Salary(salary.Amount + number);</a:t>
            </a:r>
          </a:p>
        </p:txBody>
      </p:sp>
      <p:pic>
        <p:nvPicPr>
          <p:cNvPr id="12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91400" y="3795712"/>
            <a:ext cx="54133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914400"/>
            <a:ext cx="509588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7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4114800" cy="685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mtClean="0">
                <a:latin typeface="Consolas" pitchFamily="49" charset="0"/>
                <a:cs typeface="Consolas" pitchFamily="49" charset="0"/>
              </a:rPr>
              <a:t>salary + 99  =  99 + salary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604448"/>
            <a:ext cx="7681416" cy="3352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salary.Amount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+(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Call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the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first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–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avoid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duplication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8601" y="914400"/>
            <a:ext cx="4114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Определять симметричные операции</a:t>
            </a:r>
          </a:p>
        </p:txBody>
      </p:sp>
      <p:pic>
        <p:nvPicPr>
          <p:cNvPr id="8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206569" y="930861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828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49530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Определять только имеющие смысл операции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" y="1676400"/>
            <a:ext cx="8686800" cy="2971800"/>
          </a:xfrm>
          <a:prstGeom prst="roundRect">
            <a:avLst>
              <a:gd name="adj" fmla="val 7093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BankAccount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public static BankAccount operator +(BankAccount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{ ... } 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public static BankAccount operator -(BankAccount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 { ... }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5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ru-RU" sz="1500" dirty="0" smtClean="0">
                <a:solidFill>
                  <a:srgbClr val="2750AB"/>
                </a:solidFill>
                <a:latin typeface="Consolas" pitchFamily="49" charset="0"/>
                <a:cs typeface="Consolas" pitchFamily="49" charset="0"/>
              </a:rPr>
              <a:t>WithdrawMoney(double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sz="1500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500" dirty="0" smtClean="0">
                <a:solidFill>
                  <a:srgbClr val="2750AB"/>
                </a:solidFill>
                <a:latin typeface="Consolas" pitchFamily="49" charset="0"/>
                <a:cs typeface="Consolas" pitchFamily="49" charset="0"/>
              </a:rPr>
              <a:t>DepositMoney 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sz="1500" b="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968570" y="854660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35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31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</a:t>
            </a:r>
            <a:r>
              <a:rPr lang="ru-RU" dirty="0" smtClean="0"/>
              <a:t>операции преобразования</a:t>
            </a:r>
            <a:endParaRPr lang="ru-RU" dirty="0"/>
          </a:p>
        </p:txBody>
      </p:sp>
      <p:pic>
        <p:nvPicPr>
          <p:cNvPr id="11" name="Content Placeholder 5" descr="arrow0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65873" flipV="1">
            <a:off x="3207825" y="1896333"/>
            <a:ext cx="2036162" cy="34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228600" y="685800"/>
            <a:ext cx="63246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Неявное преобразование: происходит без потери точности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524000"/>
            <a:ext cx="5943600" cy="2895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implicit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operator int (Hour from)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from.value;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228600" y="4114800"/>
            <a:ext cx="7162800" cy="2438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void MyOtherMethod(int parameter) { ...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Hour lunch = new Hour (12);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lunch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24200" y="1447800"/>
            <a:ext cx="56388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Операция реализует расширяющее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81700" y="5105400"/>
            <a:ext cx="28194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Неявное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6321" flipV="1">
            <a:off x="4506413" y="5417869"/>
            <a:ext cx="1624727" cy="27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51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C# поддерживает два типа методов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Имя объекта</a:t>
            </a:r>
            <a:endParaRPr lang="ru-RU" dirty="0"/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Имя типа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>
          <a:xfrm>
            <a:off x="5486400" y="1447800"/>
            <a:ext cx="21336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Имя метода</a:t>
            </a:r>
            <a:endParaRPr lang="ru-RU" dirty="0"/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Имя метода</a:t>
            </a:r>
            <a:endParaRPr lang="ru-RU" dirty="0"/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96288">
            <a:off x="3872084" y="2232067"/>
            <a:ext cx="1828799" cy="27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"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";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(strCount);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pic>
        <p:nvPicPr>
          <p:cNvPr id="11" name="Content Placeholder 5" descr="arrow0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65873" flipV="1">
            <a:off x="2873974" y="2593413"/>
            <a:ext cx="2669690" cy="41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228600" y="685800"/>
            <a:ext cx="63246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Явное преобразование: существует риск потери данных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47800"/>
            <a:ext cx="8763000" cy="3886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Hour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838200" y="4495800"/>
            <a:ext cx="8001000" cy="2209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void MyOtherMethod(Hour parameter)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int lunch = 12;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Example.MyOtherMethod((Hour)lunch);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8500" y="1371600"/>
            <a:ext cx="57531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Операция реализует сужающее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41409" y="4191000"/>
            <a:ext cx="27432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78549" flipV="1">
            <a:off x="5559444" y="5213012"/>
            <a:ext cx="2295663" cy="22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9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1676400"/>
            <a:ext cx="8763000" cy="4648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Hour operator +(Hour lhs, Hour rhs)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new Hour(lhs.value + rhs.value);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Операции преобразования предоставляют альтернативный способ решения проблемы обеспечения симметрических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650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Взаимодействие типов, объектов, стека потока и управляемой кучи во время выполнения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26196"/>
            <a:ext cx="6705600" cy="5572091"/>
          </a:xfrm>
          <a:prstGeom prst="rect">
            <a:avLst/>
          </a:prstGeom>
          <a:noFill/>
          <a:ln w="1587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Взаимодействие типов, объектов, стека потока и управляемой кучи во время выполнения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417195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 bwMode="auto">
          <a:xfrm>
            <a:off x="4705350" y="1828800"/>
            <a:ext cx="390525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</a:rPr>
              <a:t>Стековый кадр</a:t>
            </a:r>
            <a:r>
              <a:rPr lang="ru-RU" sz="1600" dirty="0">
                <a:solidFill>
                  <a:schemeClr val="tx1"/>
                </a:solidFill>
              </a:rPr>
              <a:t> — механизм передачи аргументов и выделения временной памяти (в процедурах языков программирования высокого уровня) с использованием системного </a:t>
            </a:r>
            <a:r>
              <a:rPr lang="ru-RU" sz="1600" dirty="0" smtClean="0">
                <a:solidFill>
                  <a:schemeClr val="tx1"/>
                </a:solidFill>
              </a:rPr>
              <a:t>стека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4705350" y="3886200"/>
            <a:ext cx="390525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600" dirty="0">
                <a:solidFill>
                  <a:schemeClr val="tx1"/>
                </a:solidFill>
              </a:rPr>
              <a:t>Обычно системный стек используется для сохранения адресов возврата при вызове подпрограмм, а также сохранения/восстановления </a:t>
            </a:r>
            <a:r>
              <a:rPr lang="ru-RU" sz="1600" dirty="0" smtClean="0">
                <a:solidFill>
                  <a:schemeClr val="tx1"/>
                </a:solidFill>
              </a:rPr>
              <a:t>значений регистров процессора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9773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685800" y="1371600"/>
            <a:ext cx="32004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void M1()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string name = "Joe";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M2(name);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. . .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return;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.   .   .</a:t>
            </a:r>
            <a:endParaRPr lang="ru-RU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6400800" y="3124200"/>
            <a:ext cx="24384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Стек потока перед вызовом метода M1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341793" flipV="1">
            <a:off x="6002655" y="2425485"/>
            <a:ext cx="1945722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685800" y="13716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M1()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string name = "Joe";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.   .   .</a:t>
            </a:r>
            <a:endParaRPr lang="ru-RU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791200" y="4724400"/>
            <a:ext cx="2971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Размещение локальной переменной  name метода M1 в стеке потока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341793" flipV="1">
            <a:off x="6268524" y="3865853"/>
            <a:ext cx="2106128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343400" y="25908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name(string)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685800" y="19812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"Joe";</a:t>
            </a:r>
            <a:endParaRPr lang="ru-RU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5" name="Rectangle 14"/>
          <p:cNvSpPr/>
          <p:nvPr/>
        </p:nvSpPr>
        <p:spPr>
          <a:xfrm>
            <a:off x="685800" y="17526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0" grpId="1" animBg="1"/>
      <p:bldP spid="12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685800" y="13716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M1()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"Joe";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.   .   .</a:t>
            </a:r>
            <a:endParaRPr lang="ru-RU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791200" y="4724400"/>
            <a:ext cx="2971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Размещение аргументов  метода М2 и адреса возврата в стек потока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0" y="25908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name(string)</a:t>
            </a:r>
            <a:endParaRPr lang="ru-RU" dirty="0"/>
          </a:p>
        </p:txBody>
      </p:sp>
      <p:sp>
        <p:nvSpPr>
          <p:cNvPr id="12" name="Flowchart: Document 11"/>
          <p:cNvSpPr/>
          <p:nvPr/>
        </p:nvSpPr>
        <p:spPr>
          <a:xfrm>
            <a:off x="685800" y="35814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M2(string s)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length = s.Length;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tally;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43400" y="31242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s(string)</a:t>
            </a:r>
            <a:endParaRPr lang="ru-RU" dirty="0"/>
          </a:p>
        </p:txBody>
      </p:sp>
      <p:sp>
        <p:nvSpPr>
          <p:cNvPr id="15" name="Rectangle 14"/>
          <p:cNvSpPr/>
          <p:nvPr/>
        </p:nvSpPr>
        <p:spPr>
          <a:xfrm>
            <a:off x="4343400" y="36576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[return adress]</a:t>
            </a:r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685800" y="2209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  <a:endParaRPr lang="ru-RU" sz="1600" dirty="0"/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341793" flipV="1">
            <a:off x="6640285" y="4042538"/>
            <a:ext cx="1463629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8" name="Rectangle 17"/>
          <p:cNvSpPr/>
          <p:nvPr/>
        </p:nvSpPr>
        <p:spPr>
          <a:xfrm>
            <a:off x="685800" y="3733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M2(string 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685800" y="13716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M1()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"Joe";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.   .   .</a:t>
            </a:r>
            <a:endParaRPr lang="ru-RU" sz="3600" b="1" dirty="0"/>
          </a:p>
        </p:txBody>
      </p:sp>
      <p:sp>
        <p:nvSpPr>
          <p:cNvPr id="10" name="Rectangle 9"/>
          <p:cNvSpPr/>
          <p:nvPr/>
        </p:nvSpPr>
        <p:spPr>
          <a:xfrm>
            <a:off x="4343400" y="25908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name(string)</a:t>
            </a:r>
            <a:endParaRPr lang="ru-RU" dirty="0"/>
          </a:p>
        </p:txBody>
      </p:sp>
      <p:sp>
        <p:nvSpPr>
          <p:cNvPr id="12" name="Flowchart: Document 11"/>
          <p:cNvSpPr/>
          <p:nvPr/>
        </p:nvSpPr>
        <p:spPr>
          <a:xfrm>
            <a:off x="685800" y="35814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M2(string s)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length = s.Length;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tally;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43400" y="31242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s(string)</a:t>
            </a:r>
            <a:endParaRPr lang="ru-RU" dirty="0"/>
          </a:p>
        </p:txBody>
      </p:sp>
      <p:sp>
        <p:nvSpPr>
          <p:cNvPr id="17" name="Rectangle 16"/>
          <p:cNvSpPr/>
          <p:nvPr/>
        </p:nvSpPr>
        <p:spPr>
          <a:xfrm>
            <a:off x="4343400" y="41910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Consolas" pitchFamily="49" charset="0"/>
                <a:cs typeface="Consolas" pitchFamily="49" charset="0"/>
              </a:rPr>
              <a:t>length(int)</a:t>
            </a:r>
            <a:endParaRPr lang="ru-RU" dirty="0"/>
          </a:p>
        </p:txBody>
      </p:sp>
      <p:sp>
        <p:nvSpPr>
          <p:cNvPr id="18" name="Rectangle 17"/>
          <p:cNvSpPr/>
          <p:nvPr/>
        </p:nvSpPr>
        <p:spPr>
          <a:xfrm>
            <a:off x="4343400" y="47244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Consolas" pitchFamily="49" charset="0"/>
                <a:cs typeface="Consolas" pitchFamily="49" charset="0"/>
              </a:rPr>
              <a:t>tally(int)</a:t>
            </a:r>
            <a:endParaRPr lang="ru-RU" dirty="0"/>
          </a:p>
        </p:txBody>
      </p:sp>
      <p:sp>
        <p:nvSpPr>
          <p:cNvPr id="19" name="Rounded Rectangle 18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867400" y="1828800"/>
            <a:ext cx="2971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Выделение в стеке потока памяти для локальных переменных метода М2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5800" y="41910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length = s.Length;</a:t>
            </a:r>
            <a:endParaRPr lang="ru-RU" sz="1600" dirty="0"/>
          </a:p>
        </p:txBody>
      </p:sp>
      <p:sp>
        <p:nvSpPr>
          <p:cNvPr id="21" name="Rectangle 20"/>
          <p:cNvSpPr/>
          <p:nvPr/>
        </p:nvSpPr>
        <p:spPr>
          <a:xfrm>
            <a:off x="4343400" y="36576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[return adress]</a:t>
            </a:r>
            <a:endParaRPr lang="ru-RU" dirty="0"/>
          </a:p>
        </p:txBody>
      </p:sp>
      <p:sp>
        <p:nvSpPr>
          <p:cNvPr id="22" name="Rectangle 21"/>
          <p:cNvSpPr/>
          <p:nvPr/>
        </p:nvSpPr>
        <p:spPr>
          <a:xfrm>
            <a:off x="685800" y="4495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int tally;</a:t>
            </a:r>
            <a:endParaRPr lang="ru-RU" sz="1600" dirty="0"/>
          </a:p>
        </p:txBody>
      </p:sp>
      <p:sp>
        <p:nvSpPr>
          <p:cNvPr id="23" name="Rectangle 22"/>
          <p:cNvSpPr/>
          <p:nvPr/>
        </p:nvSpPr>
        <p:spPr>
          <a:xfrm>
            <a:off x="685800" y="39624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172127" flipV="1">
            <a:off x="6382923" y="3554577"/>
            <a:ext cx="2419743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685800" y="49530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  <a:endParaRPr lang="ru-RU" sz="1600" dirty="0"/>
          </a:p>
        </p:txBody>
      </p:sp>
      <p:sp>
        <p:nvSpPr>
          <p:cNvPr id="25" name="Rectangle 24"/>
          <p:cNvSpPr/>
          <p:nvPr/>
        </p:nvSpPr>
        <p:spPr>
          <a:xfrm>
            <a:off x="685800" y="51816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5" grpId="0" animBg="1"/>
      <p:bldP spid="20" grpId="0" animBg="1"/>
      <p:bldP spid="20" grpId="1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685800" y="1371600"/>
            <a:ext cx="32766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void M1()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name = "Joe";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990600"/>
            <a:ext cx="2895600" cy="487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4343400" y="990600"/>
            <a:ext cx="2895600" cy="16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.   .   .</a:t>
            </a:r>
            <a:endParaRPr lang="ru-RU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791200" y="4724400"/>
            <a:ext cx="2971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Стековый фрейм М2 возвращается в первоначальное состояние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0" y="2590800"/>
            <a:ext cx="2895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name(string)</a:t>
            </a:r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685800" y="2209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M2(name);</a:t>
            </a:r>
            <a:endParaRPr lang="ru-RU" sz="1600" dirty="0"/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341793" flipV="1">
            <a:off x="6432458" y="3924883"/>
            <a:ext cx="1738062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4495800" y="8382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9" name="Rectangle 18"/>
          <p:cNvSpPr/>
          <p:nvPr/>
        </p:nvSpPr>
        <p:spPr>
          <a:xfrm>
            <a:off x="685800" y="27432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return;</a:t>
            </a:r>
            <a:endParaRPr lang="ru-RU" sz="1600" dirty="0"/>
          </a:p>
        </p:txBody>
      </p:sp>
      <p:sp>
        <p:nvSpPr>
          <p:cNvPr id="20" name="Rectangle 19"/>
          <p:cNvSpPr/>
          <p:nvPr/>
        </p:nvSpPr>
        <p:spPr>
          <a:xfrm>
            <a:off x="685800" y="2971800"/>
            <a:ext cx="32004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9600" y="4191000"/>
            <a:ext cx="4038600" cy="1676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Стековый фрейм М1 возвращается в первоначальное состояние, M1 возвращает управление вызывающей функции, устанавливая указатель команд процессора на адрес возврата</a:t>
            </a:r>
          </a:p>
        </p:txBody>
      </p:sp>
      <p:pic>
        <p:nvPicPr>
          <p:cNvPr id="22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274959" flipV="1">
            <a:off x="3611903" y="3604581"/>
            <a:ext cx="2276601" cy="35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6" grpId="0" animBg="1"/>
      <p:bldP spid="19" grpId="0" animBg="1"/>
      <p:bldP spid="19" grpId="1" animBg="1"/>
      <p:bldP spid="20" grpId="0" animBg="1"/>
      <p:bldP spid="20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25" name="Flowchart: Document 24"/>
          <p:cNvSpPr/>
          <p:nvPr/>
        </p:nvSpPr>
        <p:spPr>
          <a:xfrm>
            <a:off x="762000" y="1447800"/>
            <a:ext cx="7086600" cy="4038600"/>
          </a:xfrm>
          <a:prstGeom prst="flowChartDocument">
            <a:avLst/>
          </a:pr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int GetYearsEmployed { ...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virtual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Ge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ProgressReport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 ...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static Employee Lookup(string name) { ... 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 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sealed class Manager : Employee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public override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Ge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ProgressReport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{ ... } 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54549288"/>
              </p:ext>
            </p:extLst>
          </p:nvPr>
        </p:nvGraphicFramePr>
        <p:xfrm>
          <a:off x="228600" y="762000"/>
          <a:ext cx="8686800" cy="3030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328810"/>
              </p:ext>
            </p:extLst>
          </p:nvPr>
        </p:nvGraphicFramePr>
        <p:xfrm>
          <a:off x="228600" y="4038600"/>
          <a:ext cx="8686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CLR загружена в процесс, его куча инициализирована, готовится вызов стека потока, в который загружен метод МЗ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При вызове </a:t>
            </a:r>
            <a:r>
              <a:rPr lang="ru-RU" dirty="0" smtClean="0"/>
              <a:t>метода </a:t>
            </a:r>
            <a:r>
              <a:rPr lang="en-US" dirty="0" smtClean="0"/>
              <a:t>МЗ создаются объекты типа Employee и Manager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04800" y="37338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Employee e;</a:t>
            </a:r>
            <a:endParaRPr lang="ru-RU" sz="1400" dirty="0"/>
          </a:p>
        </p:txBody>
      </p:sp>
      <p:sp>
        <p:nvSpPr>
          <p:cNvPr id="35" name="Rectangle 34"/>
          <p:cNvSpPr/>
          <p:nvPr/>
        </p:nvSpPr>
        <p:spPr>
          <a:xfrm>
            <a:off x="304800" y="39624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int year;</a:t>
            </a:r>
            <a:endParaRPr lang="ru-RU" sz="1400" dirty="0"/>
          </a:p>
        </p:txBody>
      </p:sp>
      <p:sp>
        <p:nvSpPr>
          <p:cNvPr id="36" name="Rectangle 35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24200" y="1828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null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590800" y="19812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Выделение памяти в стеке потока для локальных переменных метода МЗ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04800" y="41910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 = new Manager();</a:t>
            </a:r>
            <a:endParaRPr lang="ru-RU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4" idx="3"/>
          </p:cNvCxnSpPr>
          <p:nvPr/>
        </p:nvCxnSpPr>
        <p:spPr>
          <a:xfrm>
            <a:off x="2819400" y="1981200"/>
            <a:ext cx="12954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04800" y="5943600"/>
            <a:ext cx="85344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Создание и инициализация объекта Manager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962400" y="30480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2743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229600" y="5181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04800" y="44196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 = Employee.Lookup("Joe");</a:t>
            </a:r>
            <a:endParaRPr lang="ru-RU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>
            <a:off x="2590800" y="1981200"/>
            <a:ext cx="1524000" cy="1295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5400000" flipH="1" flipV="1">
            <a:off x="5219700" y="2552700"/>
            <a:ext cx="1295400" cy="152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7391400" y="5181600"/>
            <a:ext cx="762000" cy="457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Статический метод Lookup в Employee выделяет память и инициализирует объект Manager значением Joe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962400" y="30480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2743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29600" y="42672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8229600" y="5181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04800" y="46482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year = e.GetYearsEmployeed();</a:t>
            </a:r>
            <a:endParaRPr lang="ru-RU" sz="1400" dirty="0"/>
          </a:p>
        </p:txBody>
      </p:sp>
      <p:cxnSp>
        <p:nvCxnSpPr>
          <p:cNvPr id="35" name="Elbow Connector 34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2590800" y="1981200"/>
            <a:ext cx="1524000" cy="1295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5400000" flipH="1" flipV="1">
            <a:off x="5219700" y="2552700"/>
            <a:ext cx="1295400" cy="152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>
            <a:off x="7391400" y="5181600"/>
            <a:ext cx="762000" cy="457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304800" y="5943600"/>
            <a:ext cx="859354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Невиртуальный экземплярный метод GetYearsEmployeed в Employee возвращает значение 5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cxnSp>
        <p:nvCxnSpPr>
          <p:cNvPr id="41" name="Straight Arrow Connector 40"/>
          <p:cNvCxnSpPr>
            <a:endCxn id="40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848600" y="4722812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e.GetProgressReport();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962400" y="30480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2743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29600" y="2514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8229600" y="42672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8229600" y="5181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04800" y="4876800"/>
            <a:ext cx="35052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/>
          </a:p>
        </p:txBody>
      </p:sp>
      <p:cxnSp>
        <p:nvCxnSpPr>
          <p:cNvPr id="35" name="Elbow Connector 34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2590800" y="1981200"/>
            <a:ext cx="1524000" cy="1295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5400000" flipH="1" flipV="1">
            <a:off x="5219700" y="2552700"/>
            <a:ext cx="1295400" cy="152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>
            <a:off x="7391400" y="5181600"/>
            <a:ext cx="762000" cy="457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304800" y="5715000"/>
            <a:ext cx="86106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При вызове виртуального метода GetProgressReport экземпляра Employee будет вызвана переопределенная реализация этого метода в Manager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cxnSp>
        <p:nvCxnSpPr>
          <p:cNvPr id="41" name="Straight Arrow Connector 40"/>
          <p:cNvCxnSpPr>
            <a:endCxn id="40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848600" y="4722812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924800" y="2819400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типов, объектов, стека потока и управляемой кучи во время выполнения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990600"/>
            <a:ext cx="4267200" cy="5105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1828800" cy="22098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304800" y="3352800"/>
            <a:ext cx="3505200" cy="2133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M3()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Employee e;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int year;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new Manager();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e = Employee.Lookup("Joe");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year = e.GetYearsEmployeed();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e.GenProgressReport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762000"/>
            <a:ext cx="2590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Управляемая куча</a:t>
            </a:r>
            <a:endParaRPr lang="ru-RU" b="1" dirty="0"/>
          </a:p>
        </p:txBody>
      </p:sp>
      <p:sp>
        <p:nvSpPr>
          <p:cNvPr id="12" name="Rectangle 11"/>
          <p:cNvSpPr/>
          <p:nvPr/>
        </p:nvSpPr>
        <p:spPr>
          <a:xfrm>
            <a:off x="990600" y="1066800"/>
            <a:ext cx="1828800" cy="838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ounded Rectangle 9"/>
          <p:cNvSpPr/>
          <p:nvPr/>
        </p:nvSpPr>
        <p:spPr>
          <a:xfrm>
            <a:off x="990600" y="762000"/>
            <a:ext cx="1828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Стек потока</a:t>
            </a:r>
            <a:endParaRPr lang="ru-RU" b="1" dirty="0"/>
          </a:p>
        </p:txBody>
      </p:sp>
      <p:sp>
        <p:nvSpPr>
          <p:cNvPr id="14" name="Rectangle 13"/>
          <p:cNvSpPr/>
          <p:nvPr/>
        </p:nvSpPr>
        <p:spPr>
          <a:xfrm>
            <a:off x="990600" y="17526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e(Employee)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0600" y="2209800"/>
            <a:ext cx="1828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year(int)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62400" y="17526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19800" y="1752600"/>
            <a:ext cx="19812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1368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0" y="13716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Type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9800" y="2667000"/>
            <a:ext cx="19812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962400" y="30480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Instance fields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2743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Manager Object</a:t>
            </a:r>
            <a:endParaRPr lang="ru-RU" sz="1600" b="1" dirty="0" smtClean="0">
              <a:latin typeface="+mn-lt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9800" y="3581400"/>
            <a:ext cx="19812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GetYearsEmployed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GenProgressReport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Lookup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3600" y="3276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cs typeface="Consolas" pitchFamily="49" charset="0"/>
              </a:rPr>
              <a:t>Employee Type Object</a:t>
            </a:r>
            <a:endParaRPr lang="ru-RU" sz="1600" b="1" dirty="0">
              <a:latin typeface="+mn-lt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19800" y="4495800"/>
            <a:ext cx="19812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962400" y="4343400"/>
            <a:ext cx="1981200" cy="1371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Type object ptr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Sync block index</a:t>
            </a:r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Static fields</a:t>
            </a:r>
          </a:p>
          <a:p>
            <a:pPr algn="ctr"/>
            <a:r>
              <a:rPr lang="en-US" sz="1500" dirty="0" smtClean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algn="ctr"/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ru-RU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14800" y="40386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Type Type Object</a:t>
            </a:r>
            <a:endParaRPr lang="ru-RU" sz="1600" dirty="0">
              <a:latin typeface="+mn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962400" y="5181600"/>
            <a:ext cx="19812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29600" y="2514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8229600" y="42672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8229600" y="5181600"/>
            <a:ext cx="685800" cy="6858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JITted</a:t>
            </a:r>
            <a:endParaRPr lang="ru-RU" sz="1400" dirty="0" smtClean="0"/>
          </a:p>
          <a:p>
            <a:pPr algn="ctr"/>
            <a:r>
              <a:rPr lang="en-US" sz="1400" b="1" dirty="0" smtClean="0"/>
              <a:t>code</a:t>
            </a:r>
            <a:endParaRPr lang="ru-RU" sz="14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304800" y="5943600"/>
            <a:ext cx="86106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Объекты типа Manager и Employee как экземпляры типа System.Type</a:t>
            </a:r>
            <a:endParaRPr lang="ru-RU" dirty="0"/>
          </a:p>
        </p:txBody>
      </p:sp>
      <p:cxnSp>
        <p:nvCxnSpPr>
          <p:cNvPr id="35" name="Elbow Connector 34"/>
          <p:cNvCxnSpPr/>
          <p:nvPr/>
        </p:nvCxnSpPr>
        <p:spPr>
          <a:xfrm flipV="1">
            <a:off x="5638800" y="1905000"/>
            <a:ext cx="533400" cy="76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2590800" y="1981200"/>
            <a:ext cx="1524000" cy="1295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5400000" flipH="1" flipV="1">
            <a:off x="5219700" y="2552700"/>
            <a:ext cx="1295400" cy="1524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>
            <a:off x="7391400" y="5181600"/>
            <a:ext cx="762000" cy="4572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480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>
          <a:xfrm>
            <a:off x="2514600" y="2438400"/>
            <a:ext cx="533400" cy="16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848600" y="4722812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924800" y="2819400"/>
            <a:ext cx="3810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>
            <a:off x="6019800" y="1981200"/>
            <a:ext cx="2286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4" idx="1"/>
          </p:cNvCxnSpPr>
          <p:nvPr/>
        </p:nvCxnSpPr>
        <p:spPr>
          <a:xfrm rot="5400000">
            <a:off x="4724400" y="3276600"/>
            <a:ext cx="25908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1"/>
          </p:cNvCxnSpPr>
          <p:nvPr/>
        </p:nvCxnSpPr>
        <p:spPr>
          <a:xfrm rot="10800000">
            <a:off x="5715000" y="4572000"/>
            <a:ext cx="3048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19800" y="3810000"/>
            <a:ext cx="1524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/>
          <p:nvPr/>
        </p:nvCxnSpPr>
        <p:spPr>
          <a:xfrm>
            <a:off x="4038600" y="4572000"/>
            <a:ext cx="76200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/>
          </p:cNvSpPr>
          <p:nvPr>
            <p:ph type="ctrTitle"/>
          </p:nvPr>
        </p:nvSpPr>
        <p:spPr>
          <a:xfrm>
            <a:off x="2938463" y="2206625"/>
            <a:ext cx="4876800" cy="12223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latin typeface="Helvetica LT Std" pitchFamily="34" charset="0"/>
              </a:rPr>
              <a:t>Спасибо за внимание</a:t>
            </a:r>
            <a:endParaRPr lang="en-US" dirty="0">
              <a:latin typeface="Helvetica LT Std" pitchFamily="34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 bwMode="auto">
          <a:xfrm>
            <a:off x="2947988" y="4049712"/>
            <a:ext cx="5434012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БГУ, ММФ, </a:t>
            </a:r>
            <a:r>
              <a:rPr lang="ru-RU" sz="1600" dirty="0" smtClean="0">
                <a:latin typeface="+mn-lt"/>
              </a:rPr>
              <a:t>к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афедра веб-технологий и компьютерного моделирования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Автор: к. ф.-м. н., доцент, Кравчук Анжелика Ивановна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e-mail: anzhelika.kravchuk@gmail.com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метода</a:t>
            </a:r>
            <a:endParaRPr lang="ru-R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75053454"/>
              </p:ext>
            </p:extLst>
          </p:nvPr>
        </p:nvGraphicFramePr>
        <p:xfrm>
          <a:off x="228600" y="914400"/>
          <a:ext cx="86868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337837"/>
              </p:ext>
            </p:extLst>
          </p:nvPr>
        </p:nvGraphicFramePr>
        <p:xfrm>
          <a:off x="228600" y="3505200"/>
          <a:ext cx="86868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Flowchart: Document 5"/>
          <p:cNvSpPr/>
          <p:nvPr/>
        </p:nvSpPr>
        <p:spPr>
          <a:xfrm>
            <a:off x="304800" y="5029200"/>
            <a:ext cx="8610600" cy="16764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someIntData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someStringData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...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"Hello";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Вызов метода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609600"/>
            <a:ext cx="8763000" cy="1447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	Для вызова метода необходимо: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указать имя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предоставить в скобках аргументы, соответствующие параметрам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 smtClean="0"/>
              <a:t>если метод возвращает значение, необходимо указать, как использовать это значение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2209800"/>
            <a:ext cx="6781800" cy="19050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public bool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(string reportName, string userName)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bool success = false;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// Perform some processing here.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success;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676400" y="3581400"/>
            <a:ext cx="7315200" cy="9906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bool isReportLocked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("Medical Report", "Don Hall");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304800" y="5257800"/>
            <a:ext cx="4038600" cy="14478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Sum(int first, int second)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   return first + second;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3962400" y="5372100"/>
            <a:ext cx="3429000" cy="1219200"/>
          </a:xfrm>
          <a:prstGeom prst="flowChartDocumen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i = 1;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j = 2;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result = Sum(i++, i+j);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600" y="4626970"/>
            <a:ext cx="6858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/>
              <a:t>Аргументы метода вычисляются в строгом порядке слева-направо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6540690" y="5334000"/>
            <a:ext cx="2362200" cy="544671"/>
            <a:chOff x="6553200" y="4876800"/>
            <a:chExt cx="2362200" cy="544671"/>
          </a:xfrm>
        </p:grpSpPr>
        <p:sp>
          <p:nvSpPr>
            <p:cNvPr id="11" name="Rounded Rectangle 10"/>
            <p:cNvSpPr/>
            <p:nvPr/>
          </p:nvSpPr>
          <p:spPr>
            <a:xfrm>
              <a:off x="6553200" y="4876800"/>
              <a:ext cx="2362200" cy="508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>
                  <a:latin typeface="Consolas" pitchFamily="49" charset="0"/>
                  <a:cs typeface="Consolas" pitchFamily="49" charset="0"/>
                </a:rPr>
                <a:t>result =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</a:t>
              </a:r>
              <a:endParaRPr lang="ru-RU" sz="1600" dirty="0"/>
            </a:p>
          </p:txBody>
        </p:sp>
        <p:pic>
          <p:nvPicPr>
            <p:cNvPr id="13" name="Picture 3" descr="C:\Users\mike\Pictures\MSL PNG Library\QuestionMar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229600" y="4876800"/>
              <a:ext cx="457200" cy="54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Template_Aug_2008_blue_line_automat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/>
          <a:tailEnd/>
        </a:ln>
        <a:effectLst>
          <a:innerShdw blurRad="63500" dist="50800" dir="2700000">
            <a:prstClr val="black">
              <a:alpha val="50000"/>
            </a:prstClr>
          </a:inn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just">
          <a:defRPr sz="1600" dirty="0" smtClean="0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Введение в .NET Framework 4</Template>
  <TotalTime>12476</TotalTime>
  <Words>6741</Words>
  <Application>Microsoft Macintosh PowerPoint</Application>
  <PresentationFormat>On-screen Show (4:3)</PresentationFormat>
  <Paragraphs>1302</Paragraphs>
  <Slides>78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Calibri</vt:lpstr>
      <vt:lpstr>Consolas</vt:lpstr>
      <vt:lpstr>Courier New</vt:lpstr>
      <vt:lpstr>Helvetica LT Std</vt:lpstr>
      <vt:lpstr>HelveticaLTStd-Roman</vt:lpstr>
      <vt:lpstr>Wingdings</vt:lpstr>
      <vt:lpstr>Arial</vt:lpstr>
      <vt:lpstr>Presentation_Template_Aug_2008_blue_line_automated</vt:lpstr>
      <vt:lpstr>Методы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Создание метода</vt:lpstr>
      <vt:lpstr>Вызов метода </vt:lpstr>
      <vt:lpstr>Вызов метода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Вызов метода</vt:lpstr>
      <vt:lpstr>Вызов метода</vt:lpstr>
      <vt:lpstr>Перегруженные методы</vt:lpstr>
      <vt:lpstr>Массив параметров</vt:lpstr>
      <vt:lpstr>Массив параметров</vt:lpstr>
      <vt:lpstr>Массив параметров</vt:lpstr>
      <vt:lpstr>Необязательные параметры</vt:lpstr>
      <vt:lpstr>Необязательные параметры  </vt:lpstr>
      <vt:lpstr>Необязательные параметры </vt:lpstr>
      <vt:lpstr>Именованные аргументы </vt:lpstr>
      <vt:lpstr>Параметры значения (value parameters)</vt:lpstr>
      <vt:lpstr>Параметры значения</vt:lpstr>
      <vt:lpstr>Параметры значения</vt:lpstr>
      <vt:lpstr>Выходные параметры и параметры-ссылки (out &amp; ref parameters)</vt:lpstr>
      <vt:lpstr>Выходные параметры и параметры-ссылки</vt:lpstr>
      <vt:lpstr>Выходные параметры и параметры-ссылки</vt:lpstr>
      <vt:lpstr>Выходные параметры и параметры-ссылки</vt:lpstr>
      <vt:lpstr>Статические методы</vt:lpstr>
      <vt:lpstr>Статические методы, статические конструкторы</vt:lpstr>
      <vt:lpstr>Статические конструкторы</vt:lpstr>
      <vt:lpstr>Статические конструкторы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Методы расширения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операций, ограничения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операции преобразования</vt:lpstr>
      <vt:lpstr>Перегрузка операций, операции преобразования</vt:lpstr>
      <vt:lpstr>Перегрузка операций, операции преобразования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Взаимодействие типов, объектов, стека потока и управляемой кучи во время выполнения</vt:lpstr>
      <vt:lpstr>Спасибо за внимание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NET.C#.03 Объявление и вызов методов в C#</dc:title>
  <dc:creator>Anzhelika Kravchuk</dc:creator>
  <cp:lastModifiedBy>Microsoft Office User</cp:lastModifiedBy>
  <cp:revision>690</cp:revision>
  <dcterms:created xsi:type="dcterms:W3CDTF">2008-09-08T12:48:20Z</dcterms:created>
  <dcterms:modified xsi:type="dcterms:W3CDTF">2015-10-19T10:52:40Z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